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sldIdLst>
    <p:sldId id="256" r:id="rId2"/>
    <p:sldId id="259" r:id="rId3"/>
    <p:sldId id="264" r:id="rId4"/>
    <p:sldId id="272" r:id="rId5"/>
    <p:sldId id="273" r:id="rId6"/>
    <p:sldId id="274" r:id="rId7"/>
    <p:sldId id="275" r:id="rId8"/>
    <p:sldId id="303" r:id="rId9"/>
    <p:sldId id="304" r:id="rId10"/>
    <p:sldId id="302" r:id="rId11"/>
    <p:sldId id="270" r:id="rId12"/>
    <p:sldId id="305" r:id="rId13"/>
    <p:sldId id="271" r:id="rId14"/>
    <p:sldId id="276" r:id="rId15"/>
    <p:sldId id="263" r:id="rId16"/>
    <p:sldId id="278" r:id="rId17"/>
    <p:sldId id="266" r:id="rId18"/>
    <p:sldId id="301" r:id="rId19"/>
    <p:sldId id="267" r:id="rId20"/>
    <p:sldId id="279" r:id="rId21"/>
    <p:sldId id="284" r:id="rId22"/>
    <p:sldId id="285" r:id="rId23"/>
    <p:sldId id="286" r:id="rId24"/>
    <p:sldId id="283" r:id="rId25"/>
    <p:sldId id="306" r:id="rId26"/>
    <p:sldId id="292" r:id="rId27"/>
    <p:sldId id="280" r:id="rId28"/>
    <p:sldId id="281" r:id="rId29"/>
    <p:sldId id="282" r:id="rId30"/>
    <p:sldId id="287" r:id="rId31"/>
    <p:sldId id="293" r:id="rId32"/>
    <p:sldId id="294" r:id="rId33"/>
    <p:sldId id="295" r:id="rId34"/>
    <p:sldId id="296" r:id="rId35"/>
    <p:sldId id="307" r:id="rId36"/>
    <p:sldId id="297" r:id="rId37"/>
    <p:sldId id="298" r:id="rId38"/>
    <p:sldId id="299" r:id="rId39"/>
    <p:sldId id="300" r:id="rId40"/>
    <p:sldId id="308" r:id="rId4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E4E"/>
    <a:srgbClr val="F4A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2" autoAdjust="0"/>
    <p:restoredTop sz="94660"/>
  </p:normalViewPr>
  <p:slideViewPr>
    <p:cSldViewPr snapToGrid="0">
      <p:cViewPr>
        <p:scale>
          <a:sx n="120" d="100"/>
          <a:sy n="120" d="100"/>
        </p:scale>
        <p:origin x="-160" y="25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16" name="图片 15" descr="/Users/eel/Documents/未命名文件夹/雅思/雅思直播封面.png雅思直播封面"/>
          <p:cNvPicPr>
            <a:picLocks noChangeAspect="1"/>
          </p:cNvPicPr>
          <p:nvPr userDrawn="1"/>
        </p:nvPicPr>
        <p:blipFill>
          <a:blip r:embed="rId2"/>
          <a:srcRect/>
          <a:stretch>
            <a:fillRect/>
          </a:stretch>
        </p:blipFill>
        <p:spPr>
          <a:xfrm>
            <a:off x="-33" y="341"/>
            <a:ext cx="12192000" cy="6858000"/>
          </a:xfrm>
          <a:prstGeom prst="rect">
            <a:avLst/>
          </a:prstGeom>
        </p:spPr>
      </p:pic>
      <p:sp>
        <p:nvSpPr>
          <p:cNvPr id="17" name="圆角矩形 16"/>
          <p:cNvSpPr/>
          <p:nvPr userDrawn="1"/>
        </p:nvSpPr>
        <p:spPr>
          <a:xfrm>
            <a:off x="4657726" y="4359403"/>
            <a:ext cx="2877185" cy="50554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4695191" y="4396239"/>
            <a:ext cx="713740" cy="431876"/>
            <a:chOff x="1168" y="7915"/>
            <a:chExt cx="1124" cy="680"/>
          </a:xfrm>
        </p:grpSpPr>
        <p:sp>
          <p:nvSpPr>
            <p:cNvPr id="19" name="圆角矩形 18"/>
            <p:cNvSpPr/>
            <p:nvPr userDrawn="1"/>
          </p:nvSpPr>
          <p:spPr>
            <a:xfrm>
              <a:off x="1168" y="791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0" name="组合 19"/>
            <p:cNvGrpSpPr/>
            <p:nvPr userDrawn="1"/>
          </p:nvGrpSpPr>
          <p:grpSpPr>
            <a:xfrm>
              <a:off x="1471" y="8053"/>
              <a:ext cx="526" cy="398"/>
              <a:chOff x="17688" y="1995"/>
              <a:chExt cx="9231" cy="6962"/>
            </a:xfrm>
          </p:grpSpPr>
          <p:sp>
            <p:nvSpPr>
              <p:cNvPr id="21" name="任意多边形 20"/>
              <p:cNvSpPr/>
              <p:nvPr/>
            </p:nvSpPr>
            <p:spPr>
              <a:xfrm>
                <a:off x="17688" y="1995"/>
                <a:ext cx="8310" cy="6963"/>
              </a:xfrm>
              <a:custGeom>
                <a:avLst/>
                <a:gdLst/>
                <a:ahLst/>
                <a:cxnLst/>
                <a:rect l="0" t="0" r="0" b="0"/>
                <a:pathLst>
                  <a:path w="14657" h="12281">
                    <a:moveTo>
                      <a:pt x="14406" y="5375"/>
                    </a:moveTo>
                    <a:lnTo>
                      <a:pt x="14406" y="5375"/>
                    </a:lnTo>
                    <a:cubicBezTo>
                      <a:pt x="14187" y="5218"/>
                      <a:pt x="13906" y="5281"/>
                      <a:pt x="13749" y="5469"/>
                    </a:cubicBezTo>
                    <a:cubicBezTo>
                      <a:pt x="10718" y="9624"/>
                      <a:pt x="10718" y="9624"/>
                      <a:pt x="10718" y="9624"/>
                    </a:cubicBezTo>
                    <a:cubicBezTo>
                      <a:pt x="10343" y="7749"/>
                      <a:pt x="8999" y="6218"/>
                      <a:pt x="7219" y="5562"/>
                    </a:cubicBezTo>
                    <a:cubicBezTo>
                      <a:pt x="8000" y="5000"/>
                      <a:pt x="8499" y="4125"/>
                      <a:pt x="8499" y="3094"/>
                    </a:cubicBezTo>
                    <a:cubicBezTo>
                      <a:pt x="8499" y="1375"/>
                      <a:pt x="7125" y="0"/>
                      <a:pt x="5407" y="0"/>
                    </a:cubicBezTo>
                    <a:cubicBezTo>
                      <a:pt x="3719" y="0"/>
                      <a:pt x="2344" y="1375"/>
                      <a:pt x="2344" y="3094"/>
                    </a:cubicBezTo>
                    <a:cubicBezTo>
                      <a:pt x="2344" y="4125"/>
                      <a:pt x="2844" y="5031"/>
                      <a:pt x="3594" y="5562"/>
                    </a:cubicBezTo>
                    <a:cubicBezTo>
                      <a:pt x="1500" y="6311"/>
                      <a:pt x="0" y="8311"/>
                      <a:pt x="0" y="10655"/>
                    </a:cubicBezTo>
                    <a:cubicBezTo>
                      <a:pt x="0" y="11311"/>
                      <a:pt x="0" y="11311"/>
                      <a:pt x="0" y="11311"/>
                    </a:cubicBezTo>
                    <a:cubicBezTo>
                      <a:pt x="0" y="11842"/>
                      <a:pt x="438" y="12280"/>
                      <a:pt x="969" y="12280"/>
                    </a:cubicBezTo>
                    <a:cubicBezTo>
                      <a:pt x="9874" y="12280"/>
                      <a:pt x="9874" y="12280"/>
                      <a:pt x="9874" y="12280"/>
                    </a:cubicBezTo>
                    <a:cubicBezTo>
                      <a:pt x="10406" y="12280"/>
                      <a:pt x="10812" y="11842"/>
                      <a:pt x="10812" y="11311"/>
                    </a:cubicBezTo>
                    <a:cubicBezTo>
                      <a:pt x="10812" y="11030"/>
                      <a:pt x="10812" y="11030"/>
                      <a:pt x="10812" y="11030"/>
                    </a:cubicBezTo>
                    <a:cubicBezTo>
                      <a:pt x="10843" y="10999"/>
                      <a:pt x="10874" y="10999"/>
                      <a:pt x="10906" y="10968"/>
                    </a:cubicBezTo>
                    <a:cubicBezTo>
                      <a:pt x="14499" y="6031"/>
                      <a:pt x="14499" y="6031"/>
                      <a:pt x="14499" y="6031"/>
                    </a:cubicBezTo>
                    <a:cubicBezTo>
                      <a:pt x="14656" y="5812"/>
                      <a:pt x="14624" y="5531"/>
                      <a:pt x="14406" y="5375"/>
                    </a:cubicBezTo>
                  </a:path>
                </a:pathLst>
              </a:custGeom>
              <a:solidFill>
                <a:srgbClr val="FFFFFF"/>
              </a:solidFill>
              <a:ln w="9525">
                <a:noFill/>
              </a:ln>
            </p:spPr>
            <p:txBody>
              <a:bodyPr/>
              <a:lstStyle/>
              <a:p>
                <a:endParaRPr lang="zh-CN" altLang="en-US" sz="1800"/>
              </a:p>
            </p:txBody>
          </p:sp>
          <p:sp>
            <p:nvSpPr>
              <p:cNvPr id="22" name="任意多边形 21"/>
              <p:cNvSpPr/>
              <p:nvPr/>
            </p:nvSpPr>
            <p:spPr>
              <a:xfrm>
                <a:off x="23163" y="2615"/>
                <a:ext cx="3757" cy="515"/>
              </a:xfrm>
              <a:custGeom>
                <a:avLst/>
                <a:gdLst/>
                <a:ahLst/>
                <a:cxnLst/>
                <a:rect l="0" t="0" r="0" b="0"/>
                <a:pathLst>
                  <a:path w="6626" h="907">
                    <a:moveTo>
                      <a:pt x="468" y="906"/>
                    </a:moveTo>
                    <a:lnTo>
                      <a:pt x="468" y="906"/>
                    </a:lnTo>
                    <a:cubicBezTo>
                      <a:pt x="6156" y="906"/>
                      <a:pt x="6156" y="906"/>
                      <a:pt x="6156" y="906"/>
                    </a:cubicBezTo>
                    <a:cubicBezTo>
                      <a:pt x="6437" y="906"/>
                      <a:pt x="6625" y="718"/>
                      <a:pt x="6625" y="468"/>
                    </a:cubicBezTo>
                    <a:cubicBezTo>
                      <a:pt x="6625" y="187"/>
                      <a:pt x="6437" y="0"/>
                      <a:pt x="6156" y="0"/>
                    </a:cubicBezTo>
                    <a:cubicBezTo>
                      <a:pt x="468" y="0"/>
                      <a:pt x="468" y="0"/>
                      <a:pt x="468" y="0"/>
                    </a:cubicBezTo>
                    <a:cubicBezTo>
                      <a:pt x="218" y="0"/>
                      <a:pt x="0" y="187"/>
                      <a:pt x="0" y="468"/>
                    </a:cubicBezTo>
                    <a:cubicBezTo>
                      <a:pt x="0" y="718"/>
                      <a:pt x="218" y="906"/>
                      <a:pt x="468" y="906"/>
                    </a:cubicBezTo>
                  </a:path>
                </a:pathLst>
              </a:custGeom>
              <a:solidFill>
                <a:srgbClr val="FFFFFF"/>
              </a:solidFill>
              <a:ln w="9525">
                <a:noFill/>
              </a:ln>
            </p:spPr>
            <p:txBody>
              <a:bodyPr/>
              <a:lstStyle/>
              <a:p>
                <a:endParaRPr lang="zh-CN" altLang="en-US" sz="1800"/>
              </a:p>
            </p:txBody>
          </p:sp>
          <p:sp>
            <p:nvSpPr>
              <p:cNvPr id="23" name="任意多边形 22"/>
              <p:cNvSpPr/>
              <p:nvPr/>
            </p:nvSpPr>
            <p:spPr>
              <a:xfrm>
                <a:off x="24315" y="3838"/>
                <a:ext cx="2605" cy="515"/>
              </a:xfrm>
              <a:custGeom>
                <a:avLst/>
                <a:gdLst/>
                <a:ahLst/>
                <a:cxnLst/>
                <a:rect l="0" t="0" r="0" b="0"/>
                <a:pathLst>
                  <a:path w="4595" h="907">
                    <a:moveTo>
                      <a:pt x="4125" y="0"/>
                    </a:moveTo>
                    <a:lnTo>
                      <a:pt x="4125" y="0"/>
                    </a:lnTo>
                    <a:cubicBezTo>
                      <a:pt x="437" y="0"/>
                      <a:pt x="437" y="0"/>
                      <a:pt x="437" y="0"/>
                    </a:cubicBezTo>
                    <a:cubicBezTo>
                      <a:pt x="187" y="0"/>
                      <a:pt x="0" y="187"/>
                      <a:pt x="0" y="469"/>
                    </a:cubicBezTo>
                    <a:cubicBezTo>
                      <a:pt x="0" y="719"/>
                      <a:pt x="187" y="906"/>
                      <a:pt x="437" y="906"/>
                    </a:cubicBezTo>
                    <a:cubicBezTo>
                      <a:pt x="4125" y="906"/>
                      <a:pt x="4125" y="906"/>
                      <a:pt x="4125" y="906"/>
                    </a:cubicBezTo>
                    <a:cubicBezTo>
                      <a:pt x="4406" y="906"/>
                      <a:pt x="4594" y="719"/>
                      <a:pt x="4594" y="469"/>
                    </a:cubicBezTo>
                    <a:cubicBezTo>
                      <a:pt x="4594" y="187"/>
                      <a:pt x="4406" y="0"/>
                      <a:pt x="4125" y="0"/>
                    </a:cubicBezTo>
                  </a:path>
                </a:pathLst>
              </a:custGeom>
              <a:solidFill>
                <a:srgbClr val="FFFFFF"/>
              </a:solidFill>
              <a:ln w="9525">
                <a:noFill/>
              </a:ln>
            </p:spPr>
            <p:txBody>
              <a:bodyPr/>
              <a:lstStyle/>
              <a:p>
                <a:endParaRPr lang="zh-CN" altLang="en-US" sz="1800"/>
              </a:p>
            </p:txBody>
          </p:sp>
        </p:grpSp>
      </p:grpSp>
      <p:sp>
        <p:nvSpPr>
          <p:cNvPr id="24" name="标题 23"/>
          <p:cNvSpPr>
            <a:spLocks noGrp="1"/>
          </p:cNvSpPr>
          <p:nvPr>
            <p:ph type="ctrTitle" hasCustomPrompt="1"/>
          </p:nvPr>
        </p:nvSpPr>
        <p:spPr>
          <a:xfrm>
            <a:off x="502921" y="2182877"/>
            <a:ext cx="11187431" cy="852955"/>
          </a:xfrm>
          <a:effectLst>
            <a:outerShdw dist="50800" dir="5400000" algn="t" rotWithShape="0">
              <a:srgbClr val="081D59">
                <a:alpha val="50000"/>
              </a:srgbClr>
            </a:outerShdw>
          </a:effectLst>
        </p:spPr>
        <p:txBody>
          <a:bodyPr wrap="square" anchor="t" anchorCtr="0">
            <a:spAutoFit/>
          </a:bodyPr>
          <a:lstStyle>
            <a:lvl1pPr algn="ctr">
              <a:defRPr sz="5500" b="1" u="none" strike="noStrike" kern="1200" cap="none" spc="0" normalizeH="0">
                <a:gradFill>
                  <a:gsLst>
                    <a:gs pos="0">
                      <a:srgbClr val="FEFEFE"/>
                    </a:gs>
                    <a:gs pos="100000">
                      <a:srgbClr val="C6EBFF"/>
                    </a:gs>
                  </a:gsLst>
                  <a:lin ang="5400000" scaled="0"/>
                </a:gradFill>
                <a:latin typeface="+mj-ea"/>
                <a:ea typeface="+mj-ea"/>
                <a:cs typeface="Arial Black" panose="020B0A04020102020204" charset="0"/>
              </a:defRPr>
            </a:lvl1pPr>
          </a:lstStyle>
          <a:p>
            <a:r>
              <a:rPr lang="zh-CN" altLang="en-US"/>
              <a:t>单击此处添加主标题</a:t>
            </a:r>
            <a:endParaRPr lang="en-US" altLang="zh-CN"/>
          </a:p>
        </p:txBody>
      </p:sp>
      <p:sp>
        <p:nvSpPr>
          <p:cNvPr id="4" name="副标题 3"/>
          <p:cNvSpPr>
            <a:spLocks noGrp="1"/>
          </p:cNvSpPr>
          <p:nvPr>
            <p:ph type="subTitle" idx="1" hasCustomPrompt="1"/>
          </p:nvPr>
        </p:nvSpPr>
        <p:spPr>
          <a:xfrm>
            <a:off x="502921" y="3217474"/>
            <a:ext cx="11187431" cy="478239"/>
          </a:xfrm>
        </p:spPr>
        <p:txBody>
          <a:bodyPr wrap="square">
            <a:spAutoFit/>
          </a:bodyPr>
          <a:lstStyle>
            <a:lvl1pPr marL="0" indent="0" algn="ctr">
              <a:buNone/>
              <a:defRPr sz="2800" u="none" strike="noStrike" kern="1200" cap="none" spc="0" normalizeH="0">
                <a:solidFill>
                  <a:schemeClr val="bg1"/>
                </a:solidFill>
                <a:uFillTx/>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单击此处添加副标题</a:t>
            </a:r>
          </a:p>
        </p:txBody>
      </p:sp>
      <p:sp>
        <p:nvSpPr>
          <p:cNvPr id="5" name="文本占位符 4"/>
          <p:cNvSpPr>
            <a:spLocks noGrp="1"/>
          </p:cNvSpPr>
          <p:nvPr>
            <p:ph type="body" sz="quarter" idx="3" hasCustomPrompt="1"/>
          </p:nvPr>
        </p:nvSpPr>
        <p:spPr>
          <a:xfrm>
            <a:off x="5409565" y="4359403"/>
            <a:ext cx="2012315" cy="506184"/>
          </a:xfrm>
        </p:spPr>
        <p:txBody>
          <a:bodyPr wrap="square" tIns="50165" anchor="ctr" anchorCtr="0">
            <a:normAutofit/>
          </a:bodyPr>
          <a:lstStyle>
            <a:lvl1pPr marL="0" indent="0" algn="ctr">
              <a:lnSpc>
                <a:spcPct val="100000"/>
              </a:lnSpc>
              <a:buNone/>
              <a:defRPr sz="2700" b="0" u="none" strike="noStrike" kern="1200" cap="none" spc="0" normalizeH="0">
                <a:solidFill>
                  <a:srgbClr val="0B2885"/>
                </a:solidFill>
                <a:uFillTx/>
                <a:latin typeface="+mn-ea"/>
                <a:ea typeface="+mn-ea"/>
                <a:cs typeface="Microsoft YaHei Regular" panose="020B0502040204020203" charset="-122"/>
              </a:defRPr>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en-US" altLang="zh-CN"/>
              <a:t>XXX</a:t>
            </a:r>
            <a:endParaRPr lang="zh-CN" altLang="en-US"/>
          </a:p>
        </p:txBody>
      </p:sp>
    </p:spTree>
    <p:extLst>
      <p:ext uri="{BB962C8B-B14F-4D97-AF65-F5344CB8AC3E}">
        <p14:creationId xmlns:p14="http://schemas.microsoft.com/office/powerpoint/2010/main" val="2818120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0" name="文本框 9"/>
          <p:cNvSpPr txBox="1"/>
          <p:nvPr userDrawn="1"/>
        </p:nvSpPr>
        <p:spPr>
          <a:xfrm>
            <a:off x="4769485" y="6072505"/>
            <a:ext cx="2509148" cy="400110"/>
          </a:xfrm>
          <a:prstGeom prst="rect">
            <a:avLst/>
          </a:prstGeom>
          <a:noFill/>
        </p:spPr>
        <p:txBody>
          <a:bodyPr wrap="none" rtlCol="0">
            <a:spAutoFit/>
          </a:bodyPr>
          <a:lstStyle/>
          <a:p>
            <a:r>
              <a:rPr lang="en-US" altLang="zh-CN" sz="2000" b="1">
                <a:solidFill>
                  <a:srgbClr val="F4A032"/>
                </a:solidFill>
                <a:latin typeface="+mn-lt"/>
                <a:ea typeface="微软雅黑" panose="020B0503020204020204" charset="-122"/>
              </a:rPr>
              <a:t>www.koolearn.com</a:t>
            </a:r>
            <a:endParaRPr lang="en-US" altLang="zh-CN" sz="2000" b="1" dirty="0">
              <a:solidFill>
                <a:srgbClr val="F4A032"/>
              </a:solidFill>
              <a:latin typeface="+mn-lt"/>
              <a:ea typeface="微软雅黑" panose="020B0503020204020204" charset="-122"/>
            </a:endParaRPr>
          </a:p>
        </p:txBody>
      </p:sp>
      <p:sp>
        <p:nvSpPr>
          <p:cNvPr id="3113" name="任意多边形 3112"/>
          <p:cNvSpPr/>
          <p:nvPr userDrawn="1"/>
        </p:nvSpPr>
        <p:spPr>
          <a:xfrm>
            <a:off x="4608830" y="3195955"/>
            <a:ext cx="316865" cy="320040"/>
          </a:xfrm>
          <a:custGeom>
            <a:avLst/>
            <a:gdLst/>
            <a:ahLst/>
            <a:cxnLst/>
            <a:rect l="0" t="0" r="0" b="0"/>
            <a:pathLst>
              <a:path w="505" h="510">
                <a:moveTo>
                  <a:pt x="252" y="0"/>
                </a:moveTo>
                <a:lnTo>
                  <a:pt x="252" y="0"/>
                </a:lnTo>
                <a:cubicBezTo>
                  <a:pt x="114" y="0"/>
                  <a:pt x="0" y="114"/>
                  <a:pt x="0" y="257"/>
                </a:cubicBezTo>
                <a:cubicBezTo>
                  <a:pt x="0" y="395"/>
                  <a:pt x="114" y="509"/>
                  <a:pt x="252" y="509"/>
                </a:cubicBezTo>
                <a:cubicBezTo>
                  <a:pt x="395" y="509"/>
                  <a:pt x="504" y="395"/>
                  <a:pt x="504" y="257"/>
                </a:cubicBezTo>
                <a:cubicBezTo>
                  <a:pt x="504" y="114"/>
                  <a:pt x="395" y="0"/>
                  <a:pt x="252" y="0"/>
                </a:cubicBezTo>
                <a:close/>
                <a:moveTo>
                  <a:pt x="352" y="266"/>
                </a:moveTo>
                <a:lnTo>
                  <a:pt x="352" y="266"/>
                </a:lnTo>
                <a:cubicBezTo>
                  <a:pt x="228" y="366"/>
                  <a:pt x="228" y="366"/>
                  <a:pt x="228" y="366"/>
                </a:cubicBezTo>
                <a:cubicBezTo>
                  <a:pt x="219" y="371"/>
                  <a:pt x="204" y="366"/>
                  <a:pt x="204" y="357"/>
                </a:cubicBezTo>
                <a:cubicBezTo>
                  <a:pt x="204" y="152"/>
                  <a:pt x="204" y="152"/>
                  <a:pt x="204" y="152"/>
                </a:cubicBezTo>
                <a:cubicBezTo>
                  <a:pt x="204" y="143"/>
                  <a:pt x="219" y="138"/>
                  <a:pt x="228" y="143"/>
                </a:cubicBezTo>
                <a:cubicBezTo>
                  <a:pt x="352" y="242"/>
                  <a:pt x="352" y="242"/>
                  <a:pt x="352" y="242"/>
                </a:cubicBezTo>
                <a:cubicBezTo>
                  <a:pt x="357" y="252"/>
                  <a:pt x="357" y="262"/>
                  <a:pt x="352" y="266"/>
                </a:cubicBezTo>
                <a:close/>
              </a:path>
            </a:pathLst>
          </a:custGeom>
          <a:solidFill>
            <a:srgbClr val="FFFFFF"/>
          </a:solidFill>
          <a:ln w="9525">
            <a:noFill/>
          </a:ln>
        </p:spPr>
        <p:txBody>
          <a:bodyPr/>
          <a:lstStyle/>
          <a:p>
            <a:endParaRPr lang="zh-CN" altLang="en-US"/>
          </a:p>
        </p:txBody>
      </p:sp>
      <p:sp>
        <p:nvSpPr>
          <p:cNvPr id="3" name="标题 2"/>
          <p:cNvSpPr>
            <a:spLocks noGrp="1"/>
          </p:cNvSpPr>
          <p:nvPr>
            <p:ph type="title" hasCustomPrompt="1"/>
          </p:nvPr>
        </p:nvSpPr>
        <p:spPr>
          <a:xfrm>
            <a:off x="3452161" y="2126640"/>
            <a:ext cx="7650480" cy="735965"/>
          </a:xfrm>
        </p:spPr>
        <p:txBody>
          <a:bodyPr/>
          <a:lstStyle>
            <a:lvl1pPr algn="l">
              <a:defRPr sz="4400" b="1">
                <a:solidFill>
                  <a:schemeClr val="bg1"/>
                </a:solidFill>
                <a:latin typeface="+mj-lt"/>
                <a:ea typeface="微软雅黑" panose="020B0503020204020204" charset="-122"/>
              </a:defRPr>
            </a:lvl1pPr>
          </a:lstStyle>
          <a:p>
            <a:r>
              <a:rPr lang="zh-CN" altLang="en-US" dirty="0"/>
              <a:t>单击此处添加课程标题</a:t>
            </a:r>
          </a:p>
        </p:txBody>
      </p:sp>
      <p:sp>
        <p:nvSpPr>
          <p:cNvPr id="18" name="文本占位符 17"/>
          <p:cNvSpPr>
            <a:spLocks noGrp="1"/>
          </p:cNvSpPr>
          <p:nvPr>
            <p:ph type="body" idx="13" hasCustomPrompt="1"/>
          </p:nvPr>
        </p:nvSpPr>
        <p:spPr>
          <a:xfrm>
            <a:off x="4986655" y="3140910"/>
            <a:ext cx="6269990" cy="594995"/>
          </a:xfrm>
          <a:prstGeom prst="rect">
            <a:avLst/>
          </a:prstGeom>
        </p:spPr>
        <p:txBody>
          <a:bodyPr vert="horz" lIns="91440" tIns="45720" rIns="91440" bIns="45720" rtlCol="0">
            <a:normAutofit/>
          </a:bodyPr>
          <a:lstStyle>
            <a:lvl1pPr marL="0" indent="0">
              <a:buNone/>
              <a:defRPr sz="2800" b="1">
                <a:solidFill>
                  <a:schemeClr val="bg1"/>
                </a:solidFill>
                <a:latin typeface="+mj-lt"/>
                <a:ea typeface="微软雅黑" panose="020B0503020204020204" charset="-122"/>
              </a:defRPr>
            </a:lvl1pPr>
          </a:lstStyle>
          <a:p>
            <a:pPr lvl="0"/>
            <a:r>
              <a:rPr lang="zh-CN" altLang="en-US" dirty="0"/>
              <a:t>单击此处添加 主讲老师</a:t>
            </a:r>
            <a:r>
              <a:rPr lang="zh-CN" altLang="en-US" dirty="0">
                <a:sym typeface="+mn-ea"/>
              </a:rPr>
              <a:t>：</a:t>
            </a:r>
            <a:r>
              <a:rPr lang="en-US" altLang="zh-CN" dirty="0"/>
              <a:t>xxx</a:t>
            </a:r>
          </a:p>
        </p:txBody>
      </p:sp>
    </p:spTree>
    <p:extLst>
      <p:ext uri="{BB962C8B-B14F-4D97-AF65-F5344CB8AC3E}">
        <p14:creationId xmlns:p14="http://schemas.microsoft.com/office/powerpoint/2010/main" val="3243899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16" name="图片 15" descr="/Users/lxm/Documents/1/雅思直播封面.png雅思直播封面"/>
          <p:cNvPicPr>
            <a:picLocks noChangeAspect="1"/>
          </p:cNvPicPr>
          <p:nvPr userDrawn="1"/>
        </p:nvPicPr>
        <p:blipFill>
          <a:blip r:embed="rId2"/>
          <a:srcRect/>
          <a:stretch>
            <a:fillRect/>
          </a:stretch>
        </p:blipFill>
        <p:spPr>
          <a:xfrm>
            <a:off x="-33" y="341"/>
            <a:ext cx="12192000" cy="6858000"/>
          </a:xfrm>
          <a:prstGeom prst="rect">
            <a:avLst/>
          </a:prstGeom>
        </p:spPr>
      </p:pic>
      <p:sp>
        <p:nvSpPr>
          <p:cNvPr id="17" name="圆角矩形 16"/>
          <p:cNvSpPr/>
          <p:nvPr userDrawn="1"/>
        </p:nvSpPr>
        <p:spPr>
          <a:xfrm>
            <a:off x="4657726" y="4359403"/>
            <a:ext cx="2877185" cy="50554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4695191" y="4396239"/>
            <a:ext cx="713740" cy="431876"/>
            <a:chOff x="1168" y="7915"/>
            <a:chExt cx="1124" cy="680"/>
          </a:xfrm>
        </p:grpSpPr>
        <p:sp>
          <p:nvSpPr>
            <p:cNvPr id="19" name="圆角矩形 18"/>
            <p:cNvSpPr/>
            <p:nvPr userDrawn="1"/>
          </p:nvSpPr>
          <p:spPr>
            <a:xfrm>
              <a:off x="1168" y="791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0" name="组合 19"/>
            <p:cNvGrpSpPr/>
            <p:nvPr userDrawn="1"/>
          </p:nvGrpSpPr>
          <p:grpSpPr>
            <a:xfrm>
              <a:off x="1471" y="8053"/>
              <a:ext cx="526" cy="398"/>
              <a:chOff x="17688" y="1995"/>
              <a:chExt cx="9231" cy="6962"/>
            </a:xfrm>
          </p:grpSpPr>
          <p:sp>
            <p:nvSpPr>
              <p:cNvPr id="21" name="任意多边形 20"/>
              <p:cNvSpPr/>
              <p:nvPr/>
            </p:nvSpPr>
            <p:spPr>
              <a:xfrm>
                <a:off x="17688" y="1995"/>
                <a:ext cx="8310" cy="6963"/>
              </a:xfrm>
              <a:custGeom>
                <a:avLst/>
                <a:gdLst/>
                <a:ahLst/>
                <a:cxnLst/>
                <a:rect l="0" t="0" r="0" b="0"/>
                <a:pathLst>
                  <a:path w="14657" h="12281">
                    <a:moveTo>
                      <a:pt x="14406" y="5375"/>
                    </a:moveTo>
                    <a:lnTo>
                      <a:pt x="14406" y="5375"/>
                    </a:lnTo>
                    <a:cubicBezTo>
                      <a:pt x="14187" y="5218"/>
                      <a:pt x="13906" y="5281"/>
                      <a:pt x="13749" y="5469"/>
                    </a:cubicBezTo>
                    <a:cubicBezTo>
                      <a:pt x="10718" y="9624"/>
                      <a:pt x="10718" y="9624"/>
                      <a:pt x="10718" y="9624"/>
                    </a:cubicBezTo>
                    <a:cubicBezTo>
                      <a:pt x="10343" y="7749"/>
                      <a:pt x="8999" y="6218"/>
                      <a:pt x="7219" y="5562"/>
                    </a:cubicBezTo>
                    <a:cubicBezTo>
                      <a:pt x="8000" y="5000"/>
                      <a:pt x="8499" y="4125"/>
                      <a:pt x="8499" y="3094"/>
                    </a:cubicBezTo>
                    <a:cubicBezTo>
                      <a:pt x="8499" y="1375"/>
                      <a:pt x="7125" y="0"/>
                      <a:pt x="5407" y="0"/>
                    </a:cubicBezTo>
                    <a:cubicBezTo>
                      <a:pt x="3719" y="0"/>
                      <a:pt x="2344" y="1375"/>
                      <a:pt x="2344" y="3094"/>
                    </a:cubicBezTo>
                    <a:cubicBezTo>
                      <a:pt x="2344" y="4125"/>
                      <a:pt x="2844" y="5031"/>
                      <a:pt x="3594" y="5562"/>
                    </a:cubicBezTo>
                    <a:cubicBezTo>
                      <a:pt x="1500" y="6311"/>
                      <a:pt x="0" y="8311"/>
                      <a:pt x="0" y="10655"/>
                    </a:cubicBezTo>
                    <a:cubicBezTo>
                      <a:pt x="0" y="11311"/>
                      <a:pt x="0" y="11311"/>
                      <a:pt x="0" y="11311"/>
                    </a:cubicBezTo>
                    <a:cubicBezTo>
                      <a:pt x="0" y="11842"/>
                      <a:pt x="438" y="12280"/>
                      <a:pt x="969" y="12280"/>
                    </a:cubicBezTo>
                    <a:cubicBezTo>
                      <a:pt x="9874" y="12280"/>
                      <a:pt x="9874" y="12280"/>
                      <a:pt x="9874" y="12280"/>
                    </a:cubicBezTo>
                    <a:cubicBezTo>
                      <a:pt x="10406" y="12280"/>
                      <a:pt x="10812" y="11842"/>
                      <a:pt x="10812" y="11311"/>
                    </a:cubicBezTo>
                    <a:cubicBezTo>
                      <a:pt x="10812" y="11030"/>
                      <a:pt x="10812" y="11030"/>
                      <a:pt x="10812" y="11030"/>
                    </a:cubicBezTo>
                    <a:cubicBezTo>
                      <a:pt x="10843" y="10999"/>
                      <a:pt x="10874" y="10999"/>
                      <a:pt x="10906" y="10968"/>
                    </a:cubicBezTo>
                    <a:cubicBezTo>
                      <a:pt x="14499" y="6031"/>
                      <a:pt x="14499" y="6031"/>
                      <a:pt x="14499" y="6031"/>
                    </a:cubicBezTo>
                    <a:cubicBezTo>
                      <a:pt x="14656" y="5812"/>
                      <a:pt x="14624" y="5531"/>
                      <a:pt x="14406" y="5375"/>
                    </a:cubicBezTo>
                  </a:path>
                </a:pathLst>
              </a:custGeom>
              <a:solidFill>
                <a:srgbClr val="FFFFFF"/>
              </a:solidFill>
              <a:ln w="9525">
                <a:noFill/>
              </a:ln>
            </p:spPr>
            <p:txBody>
              <a:bodyPr/>
              <a:lstStyle/>
              <a:p>
                <a:endParaRPr lang="zh-CN" altLang="en-US" sz="1800"/>
              </a:p>
            </p:txBody>
          </p:sp>
          <p:sp>
            <p:nvSpPr>
              <p:cNvPr id="22" name="任意多边形 21"/>
              <p:cNvSpPr/>
              <p:nvPr/>
            </p:nvSpPr>
            <p:spPr>
              <a:xfrm>
                <a:off x="23163" y="2615"/>
                <a:ext cx="3757" cy="515"/>
              </a:xfrm>
              <a:custGeom>
                <a:avLst/>
                <a:gdLst/>
                <a:ahLst/>
                <a:cxnLst/>
                <a:rect l="0" t="0" r="0" b="0"/>
                <a:pathLst>
                  <a:path w="6626" h="907">
                    <a:moveTo>
                      <a:pt x="468" y="906"/>
                    </a:moveTo>
                    <a:lnTo>
                      <a:pt x="468" y="906"/>
                    </a:lnTo>
                    <a:cubicBezTo>
                      <a:pt x="6156" y="906"/>
                      <a:pt x="6156" y="906"/>
                      <a:pt x="6156" y="906"/>
                    </a:cubicBezTo>
                    <a:cubicBezTo>
                      <a:pt x="6437" y="906"/>
                      <a:pt x="6625" y="718"/>
                      <a:pt x="6625" y="468"/>
                    </a:cubicBezTo>
                    <a:cubicBezTo>
                      <a:pt x="6625" y="187"/>
                      <a:pt x="6437" y="0"/>
                      <a:pt x="6156" y="0"/>
                    </a:cubicBezTo>
                    <a:cubicBezTo>
                      <a:pt x="468" y="0"/>
                      <a:pt x="468" y="0"/>
                      <a:pt x="468" y="0"/>
                    </a:cubicBezTo>
                    <a:cubicBezTo>
                      <a:pt x="218" y="0"/>
                      <a:pt x="0" y="187"/>
                      <a:pt x="0" y="468"/>
                    </a:cubicBezTo>
                    <a:cubicBezTo>
                      <a:pt x="0" y="718"/>
                      <a:pt x="218" y="906"/>
                      <a:pt x="468" y="906"/>
                    </a:cubicBezTo>
                  </a:path>
                </a:pathLst>
              </a:custGeom>
              <a:solidFill>
                <a:srgbClr val="FFFFFF"/>
              </a:solidFill>
              <a:ln w="9525">
                <a:noFill/>
              </a:ln>
            </p:spPr>
            <p:txBody>
              <a:bodyPr/>
              <a:lstStyle/>
              <a:p>
                <a:endParaRPr lang="zh-CN" altLang="en-US" sz="1800"/>
              </a:p>
            </p:txBody>
          </p:sp>
          <p:sp>
            <p:nvSpPr>
              <p:cNvPr id="23" name="任意多边形 22"/>
              <p:cNvSpPr/>
              <p:nvPr/>
            </p:nvSpPr>
            <p:spPr>
              <a:xfrm>
                <a:off x="24315" y="3838"/>
                <a:ext cx="2605" cy="515"/>
              </a:xfrm>
              <a:custGeom>
                <a:avLst/>
                <a:gdLst/>
                <a:ahLst/>
                <a:cxnLst/>
                <a:rect l="0" t="0" r="0" b="0"/>
                <a:pathLst>
                  <a:path w="4595" h="907">
                    <a:moveTo>
                      <a:pt x="4125" y="0"/>
                    </a:moveTo>
                    <a:lnTo>
                      <a:pt x="4125" y="0"/>
                    </a:lnTo>
                    <a:cubicBezTo>
                      <a:pt x="437" y="0"/>
                      <a:pt x="437" y="0"/>
                      <a:pt x="437" y="0"/>
                    </a:cubicBezTo>
                    <a:cubicBezTo>
                      <a:pt x="187" y="0"/>
                      <a:pt x="0" y="187"/>
                      <a:pt x="0" y="469"/>
                    </a:cubicBezTo>
                    <a:cubicBezTo>
                      <a:pt x="0" y="719"/>
                      <a:pt x="187" y="906"/>
                      <a:pt x="437" y="906"/>
                    </a:cubicBezTo>
                    <a:cubicBezTo>
                      <a:pt x="4125" y="906"/>
                      <a:pt x="4125" y="906"/>
                      <a:pt x="4125" y="906"/>
                    </a:cubicBezTo>
                    <a:cubicBezTo>
                      <a:pt x="4406" y="906"/>
                      <a:pt x="4594" y="719"/>
                      <a:pt x="4594" y="469"/>
                    </a:cubicBezTo>
                    <a:cubicBezTo>
                      <a:pt x="4594" y="187"/>
                      <a:pt x="4406" y="0"/>
                      <a:pt x="4125" y="0"/>
                    </a:cubicBezTo>
                  </a:path>
                </a:pathLst>
              </a:custGeom>
              <a:solidFill>
                <a:srgbClr val="FFFFFF"/>
              </a:solidFill>
              <a:ln w="9525">
                <a:noFill/>
              </a:ln>
            </p:spPr>
            <p:txBody>
              <a:bodyPr/>
              <a:lstStyle/>
              <a:p>
                <a:endParaRPr lang="zh-CN" altLang="en-US" sz="1800"/>
              </a:p>
            </p:txBody>
          </p:sp>
        </p:grpSp>
      </p:grpSp>
      <p:sp>
        <p:nvSpPr>
          <p:cNvPr id="24" name="标题 23"/>
          <p:cNvSpPr>
            <a:spLocks noGrp="1"/>
          </p:cNvSpPr>
          <p:nvPr>
            <p:ph type="ctrTitle" hasCustomPrompt="1"/>
          </p:nvPr>
        </p:nvSpPr>
        <p:spPr>
          <a:xfrm>
            <a:off x="502921" y="2182877"/>
            <a:ext cx="11187431" cy="852955"/>
          </a:xfrm>
          <a:effectLst>
            <a:outerShdw dist="50800" dir="5400000" algn="t" rotWithShape="0">
              <a:srgbClr val="081D59">
                <a:alpha val="50000"/>
              </a:srgbClr>
            </a:outerShdw>
          </a:effectLst>
        </p:spPr>
        <p:txBody>
          <a:bodyPr wrap="square" anchor="t" anchorCtr="0">
            <a:spAutoFit/>
          </a:bodyPr>
          <a:lstStyle>
            <a:lvl1pPr algn="ctr">
              <a:defRPr sz="5500" b="1" u="none" strike="noStrike" kern="1200" cap="none" spc="0" normalizeH="0">
                <a:gradFill>
                  <a:gsLst>
                    <a:gs pos="0">
                      <a:srgbClr val="FEFEFE"/>
                    </a:gs>
                    <a:gs pos="100000">
                      <a:srgbClr val="C6EBFF"/>
                    </a:gs>
                  </a:gsLst>
                  <a:lin ang="5400000" scaled="0"/>
                </a:gradFill>
                <a:latin typeface="+mj-ea"/>
                <a:ea typeface="+mj-ea"/>
                <a:cs typeface="Arial Black" panose="020B0A04020102020204" charset="0"/>
              </a:defRPr>
            </a:lvl1pPr>
          </a:lstStyle>
          <a:p>
            <a:r>
              <a:rPr lang="zh-CN" altLang="en-US"/>
              <a:t>单击此处添加主标题</a:t>
            </a:r>
            <a:endParaRPr lang="en-US" altLang="zh-CN"/>
          </a:p>
        </p:txBody>
      </p:sp>
      <p:sp>
        <p:nvSpPr>
          <p:cNvPr id="4" name="副标题 3"/>
          <p:cNvSpPr>
            <a:spLocks noGrp="1"/>
          </p:cNvSpPr>
          <p:nvPr>
            <p:ph type="subTitle" idx="1" hasCustomPrompt="1"/>
          </p:nvPr>
        </p:nvSpPr>
        <p:spPr>
          <a:xfrm>
            <a:off x="502921" y="3217474"/>
            <a:ext cx="11187431" cy="478239"/>
          </a:xfrm>
        </p:spPr>
        <p:txBody>
          <a:bodyPr wrap="square">
            <a:spAutoFit/>
          </a:bodyPr>
          <a:lstStyle>
            <a:lvl1pPr marL="0" indent="0" algn="ctr">
              <a:buNone/>
              <a:defRPr sz="2800" u="none" strike="noStrike" kern="1200" cap="none" spc="0" normalizeH="0">
                <a:solidFill>
                  <a:schemeClr val="bg1"/>
                </a:solidFill>
                <a:uFillTx/>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单击此处添加副标题</a:t>
            </a:r>
          </a:p>
        </p:txBody>
      </p:sp>
      <p:sp>
        <p:nvSpPr>
          <p:cNvPr id="5" name="文本占位符 4"/>
          <p:cNvSpPr>
            <a:spLocks noGrp="1"/>
          </p:cNvSpPr>
          <p:nvPr>
            <p:ph type="body" sz="quarter" idx="3" hasCustomPrompt="1"/>
          </p:nvPr>
        </p:nvSpPr>
        <p:spPr>
          <a:xfrm>
            <a:off x="5409565" y="4359403"/>
            <a:ext cx="2012315" cy="506184"/>
          </a:xfrm>
        </p:spPr>
        <p:txBody>
          <a:bodyPr wrap="square" tIns="50165" anchor="ctr" anchorCtr="0">
            <a:normAutofit/>
          </a:bodyPr>
          <a:lstStyle>
            <a:lvl1pPr marL="0" indent="0" algn="ctr">
              <a:lnSpc>
                <a:spcPct val="100000"/>
              </a:lnSpc>
              <a:buNone/>
              <a:defRPr sz="2700" b="0" u="none" strike="noStrike" kern="1200" cap="none" spc="0" normalizeH="0">
                <a:solidFill>
                  <a:srgbClr val="0B2885"/>
                </a:solidFill>
                <a:uFillTx/>
                <a:latin typeface="+mn-ea"/>
                <a:ea typeface="+mn-ea"/>
                <a:cs typeface="Microsoft YaHei Regular" panose="020B0503020204020204" charset="-122"/>
              </a:defRPr>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en-US" altLang="zh-CN"/>
              <a:t>XXX</a:t>
            </a:r>
            <a:endParaRPr lang="zh-CN" altLang="en-US"/>
          </a:p>
        </p:txBody>
      </p:sp>
    </p:spTree>
    <p:extLst>
      <p:ext uri="{BB962C8B-B14F-4D97-AF65-F5344CB8AC3E}">
        <p14:creationId xmlns:p14="http://schemas.microsoft.com/office/powerpoint/2010/main" val="3455218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任意多边形 1"/>
          <p:cNvSpPr/>
          <p:nvPr userDrawn="1"/>
        </p:nvSpPr>
        <p:spPr>
          <a:xfrm>
            <a:off x="552451" y="1360409"/>
            <a:ext cx="429168" cy="36079"/>
          </a:xfrm>
          <a:custGeom>
            <a:avLst/>
            <a:gdLst/>
            <a:ahLst/>
            <a:cxnLst/>
            <a:rect l="0" t="0" r="0" b="0"/>
            <a:pathLst>
              <a:path w="2158" h="375">
                <a:moveTo>
                  <a:pt x="2032" y="374"/>
                </a:moveTo>
                <a:lnTo>
                  <a:pt x="2032" y="374"/>
                </a:lnTo>
                <a:cubicBezTo>
                  <a:pt x="32" y="374"/>
                  <a:pt x="32" y="374"/>
                  <a:pt x="32" y="374"/>
                </a:cubicBezTo>
                <a:cubicBezTo>
                  <a:pt x="0" y="374"/>
                  <a:pt x="0" y="343"/>
                  <a:pt x="0" y="343"/>
                </a:cubicBezTo>
                <a:cubicBezTo>
                  <a:pt x="94" y="31"/>
                  <a:pt x="94" y="31"/>
                  <a:pt x="94" y="31"/>
                </a:cubicBezTo>
                <a:cubicBezTo>
                  <a:pt x="94" y="31"/>
                  <a:pt x="94" y="0"/>
                  <a:pt x="125" y="0"/>
                </a:cubicBezTo>
                <a:cubicBezTo>
                  <a:pt x="2125" y="0"/>
                  <a:pt x="2125" y="0"/>
                  <a:pt x="2125" y="0"/>
                </a:cubicBezTo>
                <a:cubicBezTo>
                  <a:pt x="2125" y="0"/>
                  <a:pt x="2157" y="31"/>
                  <a:pt x="2157" y="62"/>
                </a:cubicBezTo>
                <a:cubicBezTo>
                  <a:pt x="2063" y="343"/>
                  <a:pt x="2063" y="343"/>
                  <a:pt x="2063" y="343"/>
                </a:cubicBezTo>
                <a:cubicBezTo>
                  <a:pt x="2063" y="374"/>
                  <a:pt x="2063" y="374"/>
                  <a:pt x="2032" y="374"/>
                </a:cubicBezTo>
              </a:path>
            </a:pathLst>
          </a:custGeom>
          <a:solidFill>
            <a:srgbClr val="3717C8"/>
          </a:solidFill>
          <a:ln w="9525">
            <a:noFill/>
          </a:ln>
        </p:spPr>
        <p:txBody>
          <a:bodyPr/>
          <a:lstStyle/>
          <a:p>
            <a:endParaRPr lang="zh-CN" altLang="en-US" sz="1800"/>
          </a:p>
        </p:txBody>
      </p:sp>
      <p:sp>
        <p:nvSpPr>
          <p:cNvPr id="3" name="任意多边形 2"/>
          <p:cNvSpPr/>
          <p:nvPr userDrawn="1"/>
        </p:nvSpPr>
        <p:spPr>
          <a:xfrm>
            <a:off x="998827" y="1361130"/>
            <a:ext cx="935951" cy="36079"/>
          </a:xfrm>
          <a:custGeom>
            <a:avLst/>
            <a:gdLst/>
            <a:ahLst/>
            <a:cxnLst/>
            <a:rect l="0" t="0" r="0" b="0"/>
            <a:pathLst>
              <a:path w="5968" h="375">
                <a:moveTo>
                  <a:pt x="5842" y="374"/>
                </a:moveTo>
                <a:lnTo>
                  <a:pt x="5842" y="374"/>
                </a:lnTo>
                <a:cubicBezTo>
                  <a:pt x="31" y="374"/>
                  <a:pt x="31" y="374"/>
                  <a:pt x="31" y="374"/>
                </a:cubicBezTo>
                <a:lnTo>
                  <a:pt x="0" y="343"/>
                </a:lnTo>
                <a:cubicBezTo>
                  <a:pt x="93" y="31"/>
                  <a:pt x="93" y="31"/>
                  <a:pt x="93" y="31"/>
                </a:cubicBezTo>
                <a:lnTo>
                  <a:pt x="125" y="0"/>
                </a:lnTo>
                <a:cubicBezTo>
                  <a:pt x="5936" y="0"/>
                  <a:pt x="5936" y="0"/>
                  <a:pt x="5936" y="0"/>
                </a:cubicBezTo>
                <a:cubicBezTo>
                  <a:pt x="5936" y="0"/>
                  <a:pt x="5967" y="31"/>
                  <a:pt x="5967" y="62"/>
                </a:cubicBezTo>
                <a:cubicBezTo>
                  <a:pt x="5874" y="343"/>
                  <a:pt x="5874" y="343"/>
                  <a:pt x="5874" y="343"/>
                </a:cubicBezTo>
                <a:cubicBezTo>
                  <a:pt x="5874" y="374"/>
                  <a:pt x="5842" y="374"/>
                  <a:pt x="5842" y="374"/>
                </a:cubicBezTo>
              </a:path>
            </a:pathLst>
          </a:custGeom>
          <a:gradFill>
            <a:gsLst>
              <a:gs pos="0">
                <a:schemeClr val="bg1"/>
              </a:gs>
              <a:gs pos="100000">
                <a:srgbClr val="3717C8"/>
              </a:gs>
            </a:gsLst>
            <a:lin ang="10800000" scaled="0"/>
          </a:gradFill>
          <a:ln w="9525">
            <a:noFill/>
          </a:ln>
        </p:spPr>
        <p:txBody>
          <a:bodyPr/>
          <a:lstStyle/>
          <a:p>
            <a:endParaRPr lang="zh-CN" altLang="en-US" sz="1800"/>
          </a:p>
        </p:txBody>
      </p:sp>
      <p:sp>
        <p:nvSpPr>
          <p:cNvPr id="7" name="标题 6"/>
          <p:cNvSpPr>
            <a:spLocks noGrp="1"/>
          </p:cNvSpPr>
          <p:nvPr>
            <p:ph type="ctrTitle" hasCustomPrompt="1"/>
          </p:nvPr>
        </p:nvSpPr>
        <p:spPr>
          <a:xfrm>
            <a:off x="467360" y="838201"/>
            <a:ext cx="11264053" cy="508847"/>
          </a:xfrm>
        </p:spPr>
        <p:txBody>
          <a:bodyPr wrap="square" anchor="t" anchorCtr="0">
            <a:spAutoFit/>
          </a:bodyPr>
          <a:lstStyle>
            <a:lvl1pPr algn="l">
              <a:defRPr sz="2800" b="1" u="none" strike="noStrike" kern="1200" cap="none" spc="0" normalizeH="0">
                <a:solidFill>
                  <a:schemeClr val="tx1">
                    <a:lumMod val="85000"/>
                    <a:lumOff val="15000"/>
                  </a:schemeClr>
                </a:solidFill>
                <a:uFillTx/>
                <a:latin typeface="+mj-ea"/>
                <a:ea typeface="+mj-ea"/>
              </a:defRPr>
            </a:lvl1pPr>
          </a:lstStyle>
          <a:p>
            <a:r>
              <a:rPr lang="zh-CN" altLang="en-US"/>
              <a:t>添加文本</a:t>
            </a:r>
          </a:p>
        </p:txBody>
      </p:sp>
      <p:sp>
        <p:nvSpPr>
          <p:cNvPr id="10" name="副标题 9"/>
          <p:cNvSpPr>
            <a:spLocks noGrp="1"/>
          </p:cNvSpPr>
          <p:nvPr>
            <p:ph type="subTitle" idx="1" hasCustomPrompt="1"/>
          </p:nvPr>
        </p:nvSpPr>
        <p:spPr>
          <a:xfrm>
            <a:off x="462280" y="1696720"/>
            <a:ext cx="11264053" cy="4480560"/>
          </a:xfrm>
        </p:spPr>
        <p:txBody>
          <a:bodyPr wrap="square">
            <a:normAutofit/>
          </a:bodyPr>
          <a:lstStyle>
            <a:lvl1pPr marL="0" indent="0" algn="l">
              <a:lnSpc>
                <a:spcPct val="120000"/>
              </a:lnSpc>
              <a:spcBef>
                <a:spcPts val="0"/>
              </a:spcBef>
              <a:spcAft>
                <a:spcPts val="0"/>
              </a:spcAft>
              <a:buNone/>
              <a:defRPr sz="2000"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zh-CN" altLang="en-US" u="sng"/>
          </a:p>
          <a:p>
            <a:endParaRPr lang="zh-CN" altLang="en-US"/>
          </a:p>
          <a:p>
            <a:endParaRPr lang="zh-CN" altLang="en-US"/>
          </a:p>
        </p:txBody>
      </p:sp>
    </p:spTree>
    <p:extLst>
      <p:ext uri="{BB962C8B-B14F-4D97-AF65-F5344CB8AC3E}">
        <p14:creationId xmlns:p14="http://schemas.microsoft.com/office/powerpoint/2010/main" val="622236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grpSp>
        <p:nvGrpSpPr>
          <p:cNvPr id="5" name="组合 4"/>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42413"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副标题 10"/>
          <p:cNvSpPr>
            <a:spLocks noGrp="1"/>
          </p:cNvSpPr>
          <p:nvPr>
            <p:ph type="subTitle" idx="1" hasCustomPrompt="1"/>
          </p:nvPr>
        </p:nvSpPr>
        <p:spPr>
          <a:xfrm>
            <a:off x="461434" y="1463040"/>
            <a:ext cx="11247967" cy="4715087"/>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en-US" altLang="zh-CN"/>
          </a:p>
        </p:txBody>
      </p:sp>
    </p:spTree>
    <p:extLst>
      <p:ext uri="{BB962C8B-B14F-4D97-AF65-F5344CB8AC3E}">
        <p14:creationId xmlns:p14="http://schemas.microsoft.com/office/powerpoint/2010/main" val="1739824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7" name="组合 6"/>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03467"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内容占位符 10"/>
          <p:cNvSpPr>
            <a:spLocks noGrp="1"/>
          </p:cNvSpPr>
          <p:nvPr>
            <p:ph idx="13" hasCustomPrompt="1"/>
          </p:nvPr>
        </p:nvSpPr>
        <p:spPr>
          <a:xfrm>
            <a:off x="462281" y="1463041"/>
            <a:ext cx="11209020" cy="4713393"/>
          </a:xfrm>
        </p:spPr>
        <p:txBody>
          <a:bodyPr/>
          <a:lstStyle>
            <a:lvl1pPr>
              <a:lnSpc>
                <a:spcPct val="120000"/>
              </a:lnSpc>
              <a:spcAft>
                <a:spcPts val="0"/>
              </a:spcAft>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a:lnSpc>
                <a:spcPct val="120000"/>
              </a:lnSpc>
              <a:spcAft>
                <a:spcPts val="0"/>
              </a:spcAft>
              <a:defRPr sz="2000" u="none" strike="noStrike" kern="1200" cap="none" spc="0" normalizeH="0">
                <a:solidFill>
                  <a:schemeClr val="tx1">
                    <a:lumMod val="85000"/>
                    <a:lumOff val="15000"/>
                  </a:schemeClr>
                </a:solidFill>
                <a:uFillTx/>
                <a:latin typeface="+mn-ea"/>
                <a:ea typeface="+mn-ea"/>
              </a:defRPr>
            </a:lvl2pPr>
            <a:lvl3pPr>
              <a:lnSpc>
                <a:spcPct val="120000"/>
              </a:lnSpc>
              <a:spcAft>
                <a:spcPts val="0"/>
              </a:spcAft>
              <a:defRPr sz="2000" u="none" strike="noStrike" kern="1200" cap="none" spc="0" normalizeH="0">
                <a:solidFill>
                  <a:schemeClr val="tx1">
                    <a:lumMod val="85000"/>
                    <a:lumOff val="15000"/>
                  </a:schemeClr>
                </a:solidFill>
                <a:uFillTx/>
                <a:latin typeface="+mn-ea"/>
                <a:ea typeface="+mn-ea"/>
              </a:defRPr>
            </a:lvl3pPr>
            <a:lvl4pPr>
              <a:lnSpc>
                <a:spcPct val="120000"/>
              </a:lnSpc>
              <a:spcAft>
                <a:spcPts val="0"/>
              </a:spcAft>
              <a:defRPr sz="2000" u="none" strike="noStrike" kern="1200" cap="none" spc="0" normalizeH="0">
                <a:solidFill>
                  <a:schemeClr val="tx1">
                    <a:lumMod val="85000"/>
                    <a:lumOff val="15000"/>
                  </a:schemeClr>
                </a:solidFill>
                <a:uFillTx/>
                <a:latin typeface="+mn-ea"/>
                <a:ea typeface="+mn-ea"/>
              </a:defRPr>
            </a:lvl4pPr>
            <a:lvl5pPr>
              <a:lnSpc>
                <a:spcPct val="120000"/>
              </a:lnSpc>
              <a:spcAft>
                <a:spcPts val="0"/>
              </a:spcAft>
              <a:defRPr sz="2000" u="none" strike="noStrike" kern="1200" cap="none" spc="0" normalizeH="0">
                <a:solidFill>
                  <a:schemeClr val="tx1">
                    <a:lumMod val="85000"/>
                    <a:lumOff val="15000"/>
                  </a:schemeClr>
                </a:solidFill>
                <a:uFillTx/>
                <a:latin typeface="+mn-ea"/>
                <a:ea typeface="+mn-ea"/>
              </a:defRPr>
            </a:lvl5pPr>
          </a:lstStyle>
          <a:p>
            <a:pPr lvl="0"/>
            <a:r>
              <a:rPr lang="zh-CN" altLang="en-US"/>
              <a:t>单击此处添加文本内容</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87912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标题 6"/>
          <p:cNvSpPr>
            <a:spLocks noGrp="1"/>
          </p:cNvSpPr>
          <p:nvPr>
            <p:ph type="ctrTitle" hasCustomPrompt="1"/>
          </p:nvPr>
        </p:nvSpPr>
        <p:spPr>
          <a:xfrm>
            <a:off x="866775" y="854861"/>
            <a:ext cx="8100000" cy="368364"/>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cs typeface="Arial Bold" panose="020B0604020202020204" charset="0"/>
              </a:defRPr>
            </a:lvl1pPr>
          </a:lstStyle>
          <a:p>
            <a:r>
              <a:rPr lang="zh-CN" altLang="en-US">
                <a:sym typeface="+mn-ea"/>
              </a:rPr>
              <a:t>单击此处添加标题</a:t>
            </a:r>
            <a:endParaRPr lang="en-US" altLang="zh-CN">
              <a:sym typeface="+mn-ea"/>
            </a:endParaRPr>
          </a:p>
        </p:txBody>
      </p:sp>
      <p:grpSp>
        <p:nvGrpSpPr>
          <p:cNvPr id="8" name="组合 7"/>
          <p:cNvGrpSpPr/>
          <p:nvPr userDrawn="1"/>
        </p:nvGrpSpPr>
        <p:grpSpPr>
          <a:xfrm>
            <a:off x="501651" y="878359"/>
            <a:ext cx="295275" cy="270557"/>
            <a:chOff x="1214" y="2747"/>
            <a:chExt cx="465" cy="426"/>
          </a:xfrm>
        </p:grpSpPr>
        <p:sp>
          <p:nvSpPr>
            <p:cNvPr id="9" name="椭圆 8"/>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9"/>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2503128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副标题 1"/>
          <p:cNvSpPr>
            <a:spLocks noGrp="1"/>
          </p:cNvSpPr>
          <p:nvPr>
            <p:ph type="subTitle" idx="1" hasCustomPrompt="1"/>
          </p:nvPr>
        </p:nvSpPr>
        <p:spPr>
          <a:xfrm>
            <a:off x="462281" y="862482"/>
            <a:ext cx="8531860" cy="5315245"/>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sym typeface="+mn-ea"/>
              </a:rPr>
              <a:t>单击此处添加文本内容</a:t>
            </a:r>
            <a:endParaRPr lang="en-US" altLang="zh-CN">
              <a:sym typeface="+mn-ea"/>
            </a:endParaRPr>
          </a:p>
        </p:txBody>
      </p:sp>
    </p:spTree>
    <p:extLst>
      <p:ext uri="{BB962C8B-B14F-4D97-AF65-F5344CB8AC3E}">
        <p14:creationId xmlns:p14="http://schemas.microsoft.com/office/powerpoint/2010/main" val="1057078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152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16" name="图片 15" descr="/Users/lxm/Documents/1/雅思直播封底.png雅思直播封底"/>
          <p:cNvPicPr>
            <a:picLocks noChangeAspect="1"/>
          </p:cNvPicPr>
          <p:nvPr userDrawn="1"/>
        </p:nvPicPr>
        <p:blipFill>
          <a:blip r:embed="rId2"/>
          <a:srcRect/>
          <a:stretch>
            <a:fillRect/>
          </a:stretch>
        </p:blipFill>
        <p:spPr>
          <a:xfrm>
            <a:off x="-33" y="341"/>
            <a:ext cx="12192000" cy="6858000"/>
          </a:xfrm>
          <a:prstGeom prst="rect">
            <a:avLst/>
          </a:prstGeom>
        </p:spPr>
      </p:pic>
      <p:sp>
        <p:nvSpPr>
          <p:cNvPr id="6" name="文本框 5"/>
          <p:cNvSpPr txBox="1"/>
          <p:nvPr userDrawn="1"/>
        </p:nvSpPr>
        <p:spPr>
          <a:xfrm>
            <a:off x="553086" y="3217474"/>
            <a:ext cx="11085831" cy="480131"/>
          </a:xfrm>
          <a:prstGeom prst="rect">
            <a:avLst/>
          </a:prstGeom>
          <a:noFill/>
        </p:spPr>
        <p:txBody>
          <a:bodyPr wrap="square" rtlCol="0">
            <a:spAutoFit/>
          </a:bodyPr>
          <a:lstStyle/>
          <a:p>
            <a:pPr algn="ctr">
              <a:lnSpc>
                <a:spcPct val="90000"/>
              </a:lnSpc>
              <a:spcBef>
                <a:spcPts val="0"/>
              </a:spcBef>
              <a:spcAft>
                <a:spcPts val="0"/>
              </a:spcAft>
            </a:pPr>
            <a:r>
              <a:rPr lang="zh-CN" altLang="en-US" sz="2800">
                <a:solidFill>
                  <a:srgbClr val="FFFFFF"/>
                </a:solidFill>
                <a:cs typeface="Microsoft YaHei Regular" panose="020B0503020204020204" charset="-122"/>
                <a:sym typeface="+mn-ea"/>
              </a:rPr>
              <a:t>新东方官方网络课堂</a:t>
            </a:r>
            <a:endParaRPr lang="zh-CN" altLang="en-US" sz="2800">
              <a:solidFill>
                <a:srgbClr val="FFFFFF"/>
              </a:solidFill>
              <a:latin typeface="Arial Regular" panose="020B0604020202020204" charset="0"/>
              <a:cs typeface="Microsoft YaHei Regular" panose="020B0503020204020204" charset="-122"/>
              <a:sym typeface="+mn-ea"/>
            </a:endParaRPr>
          </a:p>
        </p:txBody>
      </p:sp>
      <p:sp>
        <p:nvSpPr>
          <p:cNvPr id="8" name="文本框 7"/>
          <p:cNvSpPr txBox="1"/>
          <p:nvPr userDrawn="1"/>
        </p:nvSpPr>
        <p:spPr>
          <a:xfrm>
            <a:off x="468631" y="2198120"/>
            <a:ext cx="11254740" cy="854080"/>
          </a:xfrm>
          <a:prstGeom prst="rect">
            <a:avLst/>
          </a:prstGeom>
          <a:noFill/>
          <a:effectLst>
            <a:outerShdw dist="50800" dir="5400000" algn="t" rotWithShape="0">
              <a:srgbClr val="081D59">
                <a:alpha val="50000"/>
              </a:srgbClr>
            </a:outerShdw>
          </a:effectLst>
        </p:spPr>
        <p:txBody>
          <a:bodyPr wrap="square" rtlCol="0">
            <a:spAutoFit/>
          </a:bodyPr>
          <a:lstStyle/>
          <a:p>
            <a:pPr algn="ctr">
              <a:lnSpc>
                <a:spcPct val="90000"/>
              </a:lnSpc>
              <a:spcBef>
                <a:spcPts val="0"/>
              </a:spcBef>
              <a:spcAft>
                <a:spcPts val="0"/>
              </a:spcAft>
            </a:pPr>
            <a:r>
              <a:rPr lang="en-US" altLang="zh-CN" sz="5500" b="1">
                <a:gradFill>
                  <a:gsLst>
                    <a:gs pos="0">
                      <a:srgbClr val="FEFEFE"/>
                    </a:gs>
                    <a:gs pos="100000">
                      <a:srgbClr val="C6EBFF"/>
                    </a:gs>
                  </a:gsLst>
                  <a:lin ang="5400000" scaled="0"/>
                </a:gradFill>
                <a:latin typeface="Arial Black" panose="020B0A04020102020204" charset="0"/>
                <a:ea typeface="Microsoft YaHei Heavy" panose="020B0502040204020203" charset="-122"/>
                <a:cs typeface="Arial Black" panose="020B0A04020102020204" charset="0"/>
                <a:sym typeface="+mn-ea"/>
              </a:rPr>
              <a:t>THANKS</a:t>
            </a:r>
          </a:p>
        </p:txBody>
      </p:sp>
      <p:grpSp>
        <p:nvGrpSpPr>
          <p:cNvPr id="5" name="组合 4"/>
          <p:cNvGrpSpPr/>
          <p:nvPr userDrawn="1"/>
        </p:nvGrpSpPr>
        <p:grpSpPr>
          <a:xfrm>
            <a:off x="4350386" y="4359403"/>
            <a:ext cx="3491231" cy="505548"/>
            <a:chOff x="1109" y="6864"/>
            <a:chExt cx="5498" cy="796"/>
          </a:xfrm>
        </p:grpSpPr>
        <p:sp>
          <p:nvSpPr>
            <p:cNvPr id="17" name="圆角矩形 16"/>
            <p:cNvSpPr/>
            <p:nvPr userDrawn="1"/>
          </p:nvSpPr>
          <p:spPr>
            <a:xfrm>
              <a:off x="1109" y="6864"/>
              <a:ext cx="5499" cy="7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1168" y="6925"/>
              <a:ext cx="1124" cy="680"/>
              <a:chOff x="1168" y="6925"/>
              <a:chExt cx="1124" cy="680"/>
            </a:xfrm>
          </p:grpSpPr>
          <p:sp>
            <p:nvSpPr>
              <p:cNvPr id="19" name="圆角矩形 18"/>
              <p:cNvSpPr/>
              <p:nvPr userDrawn="1"/>
            </p:nvSpPr>
            <p:spPr>
              <a:xfrm>
                <a:off x="1168" y="692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73" name="任意多边形 3072"/>
              <p:cNvSpPr/>
              <p:nvPr userDrawn="1"/>
            </p:nvSpPr>
            <p:spPr>
              <a:xfrm>
                <a:off x="1467" y="7051"/>
                <a:ext cx="530" cy="407"/>
              </a:xfrm>
              <a:custGeom>
                <a:avLst/>
                <a:gdLst/>
                <a:ahLst/>
                <a:cxnLst/>
                <a:rect l="0" t="0" r="0" b="0"/>
                <a:pathLst>
                  <a:path w="11157" h="8563">
                    <a:moveTo>
                      <a:pt x="10624" y="7000"/>
                    </a:moveTo>
                    <a:lnTo>
                      <a:pt x="10624" y="7000"/>
                    </a:lnTo>
                    <a:cubicBezTo>
                      <a:pt x="8031" y="5468"/>
                      <a:pt x="8031" y="5468"/>
                      <a:pt x="8031" y="5468"/>
                    </a:cubicBezTo>
                    <a:cubicBezTo>
                      <a:pt x="8624" y="3719"/>
                      <a:pt x="7905" y="1688"/>
                      <a:pt x="6249" y="719"/>
                    </a:cubicBezTo>
                    <a:cubicBezTo>
                      <a:pt x="5313" y="157"/>
                      <a:pt x="4219" y="0"/>
                      <a:pt x="3188" y="282"/>
                    </a:cubicBezTo>
                    <a:cubicBezTo>
                      <a:pt x="2125" y="563"/>
                      <a:pt x="1250" y="1219"/>
                      <a:pt x="719" y="2157"/>
                    </a:cubicBezTo>
                    <a:cubicBezTo>
                      <a:pt x="156" y="3063"/>
                      <a:pt x="0" y="4157"/>
                      <a:pt x="282" y="5218"/>
                    </a:cubicBezTo>
                    <a:cubicBezTo>
                      <a:pt x="563" y="6250"/>
                      <a:pt x="1219" y="7125"/>
                      <a:pt x="2157" y="7687"/>
                    </a:cubicBezTo>
                    <a:cubicBezTo>
                      <a:pt x="2782" y="8062"/>
                      <a:pt x="3500" y="8218"/>
                      <a:pt x="4188" y="8218"/>
                    </a:cubicBezTo>
                    <a:cubicBezTo>
                      <a:pt x="5313" y="8218"/>
                      <a:pt x="6406" y="7781"/>
                      <a:pt x="7187" y="6906"/>
                    </a:cubicBezTo>
                    <a:cubicBezTo>
                      <a:pt x="9781" y="8437"/>
                      <a:pt x="9781" y="8437"/>
                      <a:pt x="9781" y="8437"/>
                    </a:cubicBezTo>
                    <a:cubicBezTo>
                      <a:pt x="9905" y="8531"/>
                      <a:pt x="10062" y="8562"/>
                      <a:pt x="10187" y="8562"/>
                    </a:cubicBezTo>
                    <a:cubicBezTo>
                      <a:pt x="10468" y="8562"/>
                      <a:pt x="10749" y="8406"/>
                      <a:pt x="10906" y="8156"/>
                    </a:cubicBezTo>
                    <a:cubicBezTo>
                      <a:pt x="11156" y="7750"/>
                      <a:pt x="10999" y="7250"/>
                      <a:pt x="10624" y="7000"/>
                    </a:cubicBezTo>
                    <a:close/>
                    <a:moveTo>
                      <a:pt x="4188" y="6812"/>
                    </a:moveTo>
                    <a:lnTo>
                      <a:pt x="4188" y="6812"/>
                    </a:lnTo>
                    <a:cubicBezTo>
                      <a:pt x="3750" y="6812"/>
                      <a:pt x="3282" y="6687"/>
                      <a:pt x="2875" y="6437"/>
                    </a:cubicBezTo>
                    <a:cubicBezTo>
                      <a:pt x="2250" y="6093"/>
                      <a:pt x="1844" y="5531"/>
                      <a:pt x="1657" y="4843"/>
                    </a:cubicBezTo>
                    <a:cubicBezTo>
                      <a:pt x="1469" y="4188"/>
                      <a:pt x="1594" y="3469"/>
                      <a:pt x="1938" y="2876"/>
                    </a:cubicBezTo>
                    <a:cubicBezTo>
                      <a:pt x="2282" y="2251"/>
                      <a:pt x="2844" y="1844"/>
                      <a:pt x="3531" y="1657"/>
                    </a:cubicBezTo>
                    <a:cubicBezTo>
                      <a:pt x="3750" y="1594"/>
                      <a:pt x="3969" y="1563"/>
                      <a:pt x="4188" y="1563"/>
                    </a:cubicBezTo>
                    <a:cubicBezTo>
                      <a:pt x="4657" y="1563"/>
                      <a:pt x="5125" y="1688"/>
                      <a:pt x="5532" y="1938"/>
                    </a:cubicBezTo>
                    <a:cubicBezTo>
                      <a:pt x="6781" y="2657"/>
                      <a:pt x="7187" y="4282"/>
                      <a:pt x="6437" y="5531"/>
                    </a:cubicBezTo>
                    <a:cubicBezTo>
                      <a:pt x="5968" y="6343"/>
                      <a:pt x="5094" y="6812"/>
                      <a:pt x="4188" y="6812"/>
                    </a:cubicBezTo>
                    <a:close/>
                  </a:path>
                </a:pathLst>
              </a:custGeom>
              <a:solidFill>
                <a:srgbClr val="FFFFFF"/>
              </a:solidFill>
              <a:ln w="9525">
                <a:noFill/>
              </a:ln>
            </p:spPr>
            <p:txBody>
              <a:bodyPr/>
              <a:lstStyle/>
              <a:p>
                <a:endParaRPr lang="zh-CN" altLang="en-US" sz="1800"/>
              </a:p>
            </p:txBody>
          </p:sp>
        </p:grpSp>
        <p:sp>
          <p:nvSpPr>
            <p:cNvPr id="9" name="文本框 8"/>
            <p:cNvSpPr txBox="1"/>
            <p:nvPr userDrawn="1"/>
          </p:nvSpPr>
          <p:spPr>
            <a:xfrm>
              <a:off x="2307" y="6864"/>
              <a:ext cx="4169" cy="796"/>
            </a:xfrm>
            <a:prstGeom prst="rect">
              <a:avLst/>
            </a:prstGeom>
            <a:noFill/>
          </p:spPr>
          <p:txBody>
            <a:bodyPr wrap="square" rtlCol="0" anchor="ctr" anchorCtr="0">
              <a:normAutofit/>
            </a:bodyPr>
            <a:lstStyle/>
            <a:p>
              <a:pPr algn="ctr"/>
              <a:r>
                <a:rPr lang="en-US" altLang="zh-CN" sz="2100">
                  <a:solidFill>
                    <a:srgbClr val="0B2885"/>
                  </a:solidFill>
                  <a:latin typeface="Arial Regular" panose="020B0604020202020204" charset="0"/>
                  <a:ea typeface="微软雅黑" panose="020B0503020204020204" charset="-122"/>
                  <a:cs typeface="Arial Regular" panose="020B0604020202020204" charset="0"/>
                </a:rPr>
                <a:t>liuxue.koolearn.com</a:t>
              </a:r>
            </a:p>
          </p:txBody>
        </p:sp>
      </p:grpSp>
    </p:spTree>
    <p:extLst>
      <p:ext uri="{BB962C8B-B14F-4D97-AF65-F5344CB8AC3E}">
        <p14:creationId xmlns:p14="http://schemas.microsoft.com/office/powerpoint/2010/main" val="1257430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任意多边形 1"/>
          <p:cNvSpPr/>
          <p:nvPr userDrawn="1"/>
        </p:nvSpPr>
        <p:spPr>
          <a:xfrm>
            <a:off x="552451" y="1360409"/>
            <a:ext cx="429168" cy="36079"/>
          </a:xfrm>
          <a:custGeom>
            <a:avLst/>
            <a:gdLst/>
            <a:ahLst/>
            <a:cxnLst/>
            <a:rect l="0" t="0" r="0" b="0"/>
            <a:pathLst>
              <a:path w="2158" h="375">
                <a:moveTo>
                  <a:pt x="2032" y="374"/>
                </a:moveTo>
                <a:lnTo>
                  <a:pt x="2032" y="374"/>
                </a:lnTo>
                <a:cubicBezTo>
                  <a:pt x="32" y="374"/>
                  <a:pt x="32" y="374"/>
                  <a:pt x="32" y="374"/>
                </a:cubicBezTo>
                <a:cubicBezTo>
                  <a:pt x="0" y="374"/>
                  <a:pt x="0" y="343"/>
                  <a:pt x="0" y="343"/>
                </a:cubicBezTo>
                <a:cubicBezTo>
                  <a:pt x="94" y="31"/>
                  <a:pt x="94" y="31"/>
                  <a:pt x="94" y="31"/>
                </a:cubicBezTo>
                <a:cubicBezTo>
                  <a:pt x="94" y="31"/>
                  <a:pt x="94" y="0"/>
                  <a:pt x="125" y="0"/>
                </a:cubicBezTo>
                <a:cubicBezTo>
                  <a:pt x="2125" y="0"/>
                  <a:pt x="2125" y="0"/>
                  <a:pt x="2125" y="0"/>
                </a:cubicBezTo>
                <a:cubicBezTo>
                  <a:pt x="2125" y="0"/>
                  <a:pt x="2157" y="31"/>
                  <a:pt x="2157" y="62"/>
                </a:cubicBezTo>
                <a:cubicBezTo>
                  <a:pt x="2063" y="343"/>
                  <a:pt x="2063" y="343"/>
                  <a:pt x="2063" y="343"/>
                </a:cubicBezTo>
                <a:cubicBezTo>
                  <a:pt x="2063" y="374"/>
                  <a:pt x="2063" y="374"/>
                  <a:pt x="2032" y="374"/>
                </a:cubicBezTo>
              </a:path>
            </a:pathLst>
          </a:custGeom>
          <a:solidFill>
            <a:srgbClr val="3717C8"/>
          </a:solidFill>
          <a:ln w="9525">
            <a:noFill/>
          </a:ln>
        </p:spPr>
        <p:txBody>
          <a:bodyPr/>
          <a:lstStyle/>
          <a:p>
            <a:endParaRPr lang="zh-CN" altLang="en-US" sz="1800"/>
          </a:p>
        </p:txBody>
      </p:sp>
      <p:sp>
        <p:nvSpPr>
          <p:cNvPr id="3" name="任意多边形 2"/>
          <p:cNvSpPr/>
          <p:nvPr userDrawn="1"/>
        </p:nvSpPr>
        <p:spPr>
          <a:xfrm>
            <a:off x="998827" y="1361130"/>
            <a:ext cx="935951" cy="36079"/>
          </a:xfrm>
          <a:custGeom>
            <a:avLst/>
            <a:gdLst/>
            <a:ahLst/>
            <a:cxnLst/>
            <a:rect l="0" t="0" r="0" b="0"/>
            <a:pathLst>
              <a:path w="5968" h="375">
                <a:moveTo>
                  <a:pt x="5842" y="374"/>
                </a:moveTo>
                <a:lnTo>
                  <a:pt x="5842" y="374"/>
                </a:lnTo>
                <a:cubicBezTo>
                  <a:pt x="31" y="374"/>
                  <a:pt x="31" y="374"/>
                  <a:pt x="31" y="374"/>
                </a:cubicBezTo>
                <a:lnTo>
                  <a:pt x="0" y="343"/>
                </a:lnTo>
                <a:cubicBezTo>
                  <a:pt x="93" y="31"/>
                  <a:pt x="93" y="31"/>
                  <a:pt x="93" y="31"/>
                </a:cubicBezTo>
                <a:lnTo>
                  <a:pt x="125" y="0"/>
                </a:lnTo>
                <a:cubicBezTo>
                  <a:pt x="5936" y="0"/>
                  <a:pt x="5936" y="0"/>
                  <a:pt x="5936" y="0"/>
                </a:cubicBezTo>
                <a:cubicBezTo>
                  <a:pt x="5936" y="0"/>
                  <a:pt x="5967" y="31"/>
                  <a:pt x="5967" y="62"/>
                </a:cubicBezTo>
                <a:cubicBezTo>
                  <a:pt x="5874" y="343"/>
                  <a:pt x="5874" y="343"/>
                  <a:pt x="5874" y="343"/>
                </a:cubicBezTo>
                <a:cubicBezTo>
                  <a:pt x="5874" y="374"/>
                  <a:pt x="5842" y="374"/>
                  <a:pt x="5842" y="374"/>
                </a:cubicBezTo>
              </a:path>
            </a:pathLst>
          </a:custGeom>
          <a:gradFill>
            <a:gsLst>
              <a:gs pos="0">
                <a:schemeClr val="bg1"/>
              </a:gs>
              <a:gs pos="100000">
                <a:srgbClr val="3717C8"/>
              </a:gs>
            </a:gsLst>
            <a:lin ang="10800000" scaled="0"/>
          </a:gradFill>
          <a:ln w="9525">
            <a:noFill/>
          </a:ln>
        </p:spPr>
        <p:txBody>
          <a:bodyPr/>
          <a:lstStyle/>
          <a:p>
            <a:endParaRPr lang="zh-CN" altLang="en-US" sz="1800"/>
          </a:p>
        </p:txBody>
      </p:sp>
      <p:sp>
        <p:nvSpPr>
          <p:cNvPr id="7" name="标题 6"/>
          <p:cNvSpPr>
            <a:spLocks noGrp="1"/>
          </p:cNvSpPr>
          <p:nvPr>
            <p:ph type="ctrTitle" hasCustomPrompt="1"/>
          </p:nvPr>
        </p:nvSpPr>
        <p:spPr>
          <a:xfrm>
            <a:off x="467360" y="838201"/>
            <a:ext cx="11264053" cy="508847"/>
          </a:xfrm>
        </p:spPr>
        <p:txBody>
          <a:bodyPr wrap="square" anchor="t" anchorCtr="0">
            <a:spAutoFit/>
          </a:bodyPr>
          <a:lstStyle>
            <a:lvl1pPr algn="l">
              <a:defRPr sz="2800" b="1" u="none" strike="noStrike" kern="1200" cap="none" spc="0" normalizeH="0">
                <a:solidFill>
                  <a:schemeClr val="tx1">
                    <a:lumMod val="85000"/>
                    <a:lumOff val="15000"/>
                  </a:schemeClr>
                </a:solidFill>
                <a:uFillTx/>
                <a:latin typeface="+mj-ea"/>
                <a:ea typeface="+mj-ea"/>
              </a:defRPr>
            </a:lvl1pPr>
          </a:lstStyle>
          <a:p>
            <a:r>
              <a:rPr lang="zh-CN" altLang="en-US"/>
              <a:t>添加文本</a:t>
            </a:r>
          </a:p>
        </p:txBody>
      </p:sp>
      <p:sp>
        <p:nvSpPr>
          <p:cNvPr id="10" name="副标题 9"/>
          <p:cNvSpPr>
            <a:spLocks noGrp="1"/>
          </p:cNvSpPr>
          <p:nvPr>
            <p:ph type="subTitle" idx="1" hasCustomPrompt="1"/>
          </p:nvPr>
        </p:nvSpPr>
        <p:spPr>
          <a:xfrm>
            <a:off x="462280" y="1696720"/>
            <a:ext cx="11264053" cy="4480560"/>
          </a:xfrm>
        </p:spPr>
        <p:txBody>
          <a:bodyPr wrap="square">
            <a:normAutofit/>
          </a:bodyPr>
          <a:lstStyle>
            <a:lvl1pPr marL="0" indent="0" algn="l">
              <a:lnSpc>
                <a:spcPct val="120000"/>
              </a:lnSpc>
              <a:spcBef>
                <a:spcPts val="0"/>
              </a:spcBef>
              <a:spcAft>
                <a:spcPts val="0"/>
              </a:spcAft>
              <a:buNone/>
              <a:defRPr sz="2000"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zh-CN" altLang="en-US" u="sng"/>
          </a:p>
          <a:p>
            <a:endParaRPr lang="zh-CN" altLang="en-US"/>
          </a:p>
          <a:p>
            <a:endParaRPr lang="zh-CN" altLang="en-US"/>
          </a:p>
        </p:txBody>
      </p:sp>
    </p:spTree>
    <p:extLst>
      <p:ext uri="{BB962C8B-B14F-4D97-AF65-F5344CB8AC3E}">
        <p14:creationId xmlns:p14="http://schemas.microsoft.com/office/powerpoint/2010/main" val="2641733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5" name="组合 4"/>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42413"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副标题 10"/>
          <p:cNvSpPr>
            <a:spLocks noGrp="1"/>
          </p:cNvSpPr>
          <p:nvPr>
            <p:ph type="subTitle" idx="1" hasCustomPrompt="1"/>
          </p:nvPr>
        </p:nvSpPr>
        <p:spPr>
          <a:xfrm>
            <a:off x="461434" y="1463040"/>
            <a:ext cx="11247967" cy="4715087"/>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en-US" altLang="zh-CN"/>
          </a:p>
        </p:txBody>
      </p:sp>
    </p:spTree>
    <p:extLst>
      <p:ext uri="{BB962C8B-B14F-4D97-AF65-F5344CB8AC3E}">
        <p14:creationId xmlns:p14="http://schemas.microsoft.com/office/powerpoint/2010/main" val="68719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7" name="组合 6"/>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03467"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内容占位符 10"/>
          <p:cNvSpPr>
            <a:spLocks noGrp="1"/>
          </p:cNvSpPr>
          <p:nvPr>
            <p:ph idx="13" hasCustomPrompt="1"/>
          </p:nvPr>
        </p:nvSpPr>
        <p:spPr>
          <a:xfrm>
            <a:off x="462281" y="1463041"/>
            <a:ext cx="11209020" cy="4713393"/>
          </a:xfrm>
        </p:spPr>
        <p:txBody>
          <a:bodyPr/>
          <a:lstStyle>
            <a:lvl1pPr>
              <a:lnSpc>
                <a:spcPct val="120000"/>
              </a:lnSpc>
              <a:spcAft>
                <a:spcPts val="0"/>
              </a:spcAft>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a:lnSpc>
                <a:spcPct val="120000"/>
              </a:lnSpc>
              <a:spcAft>
                <a:spcPts val="0"/>
              </a:spcAft>
              <a:defRPr sz="2000" u="none" strike="noStrike" kern="1200" cap="none" spc="0" normalizeH="0">
                <a:solidFill>
                  <a:schemeClr val="tx1">
                    <a:lumMod val="85000"/>
                    <a:lumOff val="15000"/>
                  </a:schemeClr>
                </a:solidFill>
                <a:uFillTx/>
                <a:latin typeface="+mn-ea"/>
                <a:ea typeface="+mn-ea"/>
              </a:defRPr>
            </a:lvl2pPr>
            <a:lvl3pPr>
              <a:lnSpc>
                <a:spcPct val="120000"/>
              </a:lnSpc>
              <a:spcAft>
                <a:spcPts val="0"/>
              </a:spcAft>
              <a:defRPr sz="2000" u="none" strike="noStrike" kern="1200" cap="none" spc="0" normalizeH="0">
                <a:solidFill>
                  <a:schemeClr val="tx1">
                    <a:lumMod val="85000"/>
                    <a:lumOff val="15000"/>
                  </a:schemeClr>
                </a:solidFill>
                <a:uFillTx/>
                <a:latin typeface="+mn-ea"/>
                <a:ea typeface="+mn-ea"/>
              </a:defRPr>
            </a:lvl3pPr>
            <a:lvl4pPr>
              <a:lnSpc>
                <a:spcPct val="120000"/>
              </a:lnSpc>
              <a:spcAft>
                <a:spcPts val="0"/>
              </a:spcAft>
              <a:defRPr sz="2000" u="none" strike="noStrike" kern="1200" cap="none" spc="0" normalizeH="0">
                <a:solidFill>
                  <a:schemeClr val="tx1">
                    <a:lumMod val="85000"/>
                    <a:lumOff val="15000"/>
                  </a:schemeClr>
                </a:solidFill>
                <a:uFillTx/>
                <a:latin typeface="+mn-ea"/>
                <a:ea typeface="+mn-ea"/>
              </a:defRPr>
            </a:lvl4pPr>
            <a:lvl5pPr>
              <a:lnSpc>
                <a:spcPct val="120000"/>
              </a:lnSpc>
              <a:spcAft>
                <a:spcPts val="0"/>
              </a:spcAft>
              <a:defRPr sz="2000" u="none" strike="noStrike" kern="1200" cap="none" spc="0" normalizeH="0">
                <a:solidFill>
                  <a:schemeClr val="tx1">
                    <a:lumMod val="85000"/>
                    <a:lumOff val="15000"/>
                  </a:schemeClr>
                </a:solidFill>
                <a:uFillTx/>
                <a:latin typeface="+mn-ea"/>
                <a:ea typeface="+mn-ea"/>
              </a:defRPr>
            </a:lvl5pPr>
          </a:lstStyle>
          <a:p>
            <a:pPr lvl="0"/>
            <a:r>
              <a:rPr lang="zh-CN" altLang="en-US"/>
              <a:t>单击此处添加文本内容</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93602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标题 6"/>
          <p:cNvSpPr>
            <a:spLocks noGrp="1"/>
          </p:cNvSpPr>
          <p:nvPr>
            <p:ph type="ctrTitle" hasCustomPrompt="1"/>
          </p:nvPr>
        </p:nvSpPr>
        <p:spPr>
          <a:xfrm>
            <a:off x="866775" y="854861"/>
            <a:ext cx="8100000" cy="368364"/>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cs typeface="Arial Bold" panose="020B0604020202020204" charset="0"/>
              </a:defRPr>
            </a:lvl1pPr>
          </a:lstStyle>
          <a:p>
            <a:r>
              <a:rPr lang="zh-CN" altLang="en-US">
                <a:sym typeface="+mn-ea"/>
              </a:rPr>
              <a:t>单击此处添加标题</a:t>
            </a:r>
            <a:endParaRPr lang="en-US" altLang="zh-CN">
              <a:sym typeface="+mn-ea"/>
            </a:endParaRPr>
          </a:p>
        </p:txBody>
      </p:sp>
      <p:grpSp>
        <p:nvGrpSpPr>
          <p:cNvPr id="8" name="组合 7"/>
          <p:cNvGrpSpPr/>
          <p:nvPr userDrawn="1"/>
        </p:nvGrpSpPr>
        <p:grpSpPr>
          <a:xfrm>
            <a:off x="501651" y="878359"/>
            <a:ext cx="295275" cy="270557"/>
            <a:chOff x="1214" y="2747"/>
            <a:chExt cx="465" cy="426"/>
          </a:xfrm>
        </p:grpSpPr>
        <p:sp>
          <p:nvSpPr>
            <p:cNvPr id="9" name="椭圆 8"/>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9"/>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2637519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副标题 1"/>
          <p:cNvSpPr>
            <a:spLocks noGrp="1"/>
          </p:cNvSpPr>
          <p:nvPr>
            <p:ph type="subTitle" idx="1" hasCustomPrompt="1"/>
          </p:nvPr>
        </p:nvSpPr>
        <p:spPr>
          <a:xfrm>
            <a:off x="462281" y="862482"/>
            <a:ext cx="8531860" cy="5315245"/>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sym typeface="+mn-ea"/>
              </a:rPr>
              <a:t>单击此处添加文本内容</a:t>
            </a:r>
            <a:endParaRPr lang="en-US" altLang="zh-CN">
              <a:sym typeface="+mn-ea"/>
            </a:endParaRPr>
          </a:p>
        </p:txBody>
      </p:sp>
    </p:spTree>
    <p:extLst>
      <p:ext uri="{BB962C8B-B14F-4D97-AF65-F5344CB8AC3E}">
        <p14:creationId xmlns:p14="http://schemas.microsoft.com/office/powerpoint/2010/main" val="2352393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3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6" name="图片 15" descr="/Users/eel/Documents/未命名文件夹/雅思/雅思直播封底.png雅思直播封底"/>
          <p:cNvPicPr>
            <a:picLocks noChangeAspect="1"/>
          </p:cNvPicPr>
          <p:nvPr userDrawn="1"/>
        </p:nvPicPr>
        <p:blipFill>
          <a:blip r:embed="rId2"/>
          <a:srcRect/>
          <a:stretch>
            <a:fillRect/>
          </a:stretch>
        </p:blipFill>
        <p:spPr>
          <a:xfrm>
            <a:off x="-33" y="341"/>
            <a:ext cx="12192000" cy="6858000"/>
          </a:xfrm>
          <a:prstGeom prst="rect">
            <a:avLst/>
          </a:prstGeom>
        </p:spPr>
      </p:pic>
      <p:sp>
        <p:nvSpPr>
          <p:cNvPr id="6" name="文本框 5"/>
          <p:cNvSpPr txBox="1"/>
          <p:nvPr userDrawn="1"/>
        </p:nvSpPr>
        <p:spPr>
          <a:xfrm>
            <a:off x="553086" y="3217474"/>
            <a:ext cx="11085831" cy="480131"/>
          </a:xfrm>
          <a:prstGeom prst="rect">
            <a:avLst/>
          </a:prstGeom>
          <a:noFill/>
        </p:spPr>
        <p:txBody>
          <a:bodyPr wrap="square" rtlCol="0">
            <a:spAutoFit/>
          </a:bodyPr>
          <a:lstStyle/>
          <a:p>
            <a:pPr algn="ctr">
              <a:lnSpc>
                <a:spcPct val="90000"/>
              </a:lnSpc>
              <a:spcBef>
                <a:spcPts val="0"/>
              </a:spcBef>
              <a:spcAft>
                <a:spcPts val="0"/>
              </a:spcAft>
            </a:pPr>
            <a:r>
              <a:rPr lang="zh-CN" altLang="en-US" sz="2800">
                <a:solidFill>
                  <a:srgbClr val="FFFFFF"/>
                </a:solidFill>
                <a:cs typeface="Microsoft YaHei Regular" panose="020B0502040204020203" charset="-122"/>
                <a:sym typeface="+mn-ea"/>
              </a:rPr>
              <a:t>新东方官方网络课堂</a:t>
            </a:r>
            <a:endParaRPr lang="zh-CN" altLang="en-US" sz="2800">
              <a:solidFill>
                <a:srgbClr val="FFFFFF"/>
              </a:solidFill>
              <a:latin typeface="Arial Regular" panose="020B0604020202020204" charset="0"/>
              <a:cs typeface="Microsoft YaHei Regular" panose="020B0502040204020203" charset="-122"/>
              <a:sym typeface="+mn-ea"/>
            </a:endParaRPr>
          </a:p>
        </p:txBody>
      </p:sp>
      <p:sp>
        <p:nvSpPr>
          <p:cNvPr id="8" name="文本框 7"/>
          <p:cNvSpPr txBox="1"/>
          <p:nvPr userDrawn="1"/>
        </p:nvSpPr>
        <p:spPr>
          <a:xfrm>
            <a:off x="468631" y="2198120"/>
            <a:ext cx="11254740" cy="854080"/>
          </a:xfrm>
          <a:prstGeom prst="rect">
            <a:avLst/>
          </a:prstGeom>
          <a:noFill/>
          <a:effectLst>
            <a:outerShdw dist="50800" dir="5400000" algn="t" rotWithShape="0">
              <a:srgbClr val="081D59">
                <a:alpha val="50000"/>
              </a:srgbClr>
            </a:outerShdw>
          </a:effectLst>
        </p:spPr>
        <p:txBody>
          <a:bodyPr wrap="square" rtlCol="0">
            <a:spAutoFit/>
          </a:bodyPr>
          <a:lstStyle/>
          <a:p>
            <a:pPr algn="ctr">
              <a:lnSpc>
                <a:spcPct val="90000"/>
              </a:lnSpc>
              <a:spcBef>
                <a:spcPts val="0"/>
              </a:spcBef>
              <a:spcAft>
                <a:spcPts val="0"/>
              </a:spcAft>
            </a:pPr>
            <a:r>
              <a:rPr lang="en-US" altLang="zh-CN" sz="5500" b="1">
                <a:gradFill>
                  <a:gsLst>
                    <a:gs pos="0">
                      <a:srgbClr val="FEFEFE"/>
                    </a:gs>
                    <a:gs pos="100000">
                      <a:srgbClr val="C6EBFF"/>
                    </a:gs>
                  </a:gsLst>
                  <a:lin ang="5400000" scaled="0"/>
                </a:gradFill>
                <a:latin typeface="Arial Black" panose="020B0A04020102020204" charset="0"/>
                <a:ea typeface="Microsoft YaHei Heavy" panose="020B0502040204020203" charset="-122"/>
                <a:cs typeface="Arial Black" panose="020B0A04020102020204" charset="0"/>
                <a:sym typeface="+mn-ea"/>
              </a:rPr>
              <a:t>THANKS</a:t>
            </a:r>
          </a:p>
        </p:txBody>
      </p:sp>
      <p:grpSp>
        <p:nvGrpSpPr>
          <p:cNvPr id="5" name="组合 4"/>
          <p:cNvGrpSpPr/>
          <p:nvPr userDrawn="1"/>
        </p:nvGrpSpPr>
        <p:grpSpPr>
          <a:xfrm>
            <a:off x="4350386" y="4359403"/>
            <a:ext cx="3491231" cy="505548"/>
            <a:chOff x="1109" y="6864"/>
            <a:chExt cx="5498" cy="796"/>
          </a:xfrm>
        </p:grpSpPr>
        <p:sp>
          <p:nvSpPr>
            <p:cNvPr id="17" name="圆角矩形 16"/>
            <p:cNvSpPr/>
            <p:nvPr userDrawn="1"/>
          </p:nvSpPr>
          <p:spPr>
            <a:xfrm>
              <a:off x="1109" y="6864"/>
              <a:ext cx="5499" cy="7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1168" y="6925"/>
              <a:ext cx="1124" cy="680"/>
              <a:chOff x="1168" y="6925"/>
              <a:chExt cx="1124" cy="680"/>
            </a:xfrm>
          </p:grpSpPr>
          <p:sp>
            <p:nvSpPr>
              <p:cNvPr id="19" name="圆角矩形 18"/>
              <p:cNvSpPr/>
              <p:nvPr userDrawn="1"/>
            </p:nvSpPr>
            <p:spPr>
              <a:xfrm>
                <a:off x="1168" y="692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73" name="任意多边形 3072"/>
              <p:cNvSpPr/>
              <p:nvPr userDrawn="1"/>
            </p:nvSpPr>
            <p:spPr>
              <a:xfrm>
                <a:off x="1467" y="7051"/>
                <a:ext cx="530" cy="407"/>
              </a:xfrm>
              <a:custGeom>
                <a:avLst/>
                <a:gdLst/>
                <a:ahLst/>
                <a:cxnLst/>
                <a:rect l="0" t="0" r="0" b="0"/>
                <a:pathLst>
                  <a:path w="11157" h="8563">
                    <a:moveTo>
                      <a:pt x="10624" y="7000"/>
                    </a:moveTo>
                    <a:lnTo>
                      <a:pt x="10624" y="7000"/>
                    </a:lnTo>
                    <a:cubicBezTo>
                      <a:pt x="8031" y="5468"/>
                      <a:pt x="8031" y="5468"/>
                      <a:pt x="8031" y="5468"/>
                    </a:cubicBezTo>
                    <a:cubicBezTo>
                      <a:pt x="8624" y="3719"/>
                      <a:pt x="7905" y="1688"/>
                      <a:pt x="6249" y="719"/>
                    </a:cubicBezTo>
                    <a:cubicBezTo>
                      <a:pt x="5313" y="157"/>
                      <a:pt x="4219" y="0"/>
                      <a:pt x="3188" y="282"/>
                    </a:cubicBezTo>
                    <a:cubicBezTo>
                      <a:pt x="2125" y="563"/>
                      <a:pt x="1250" y="1219"/>
                      <a:pt x="719" y="2157"/>
                    </a:cubicBezTo>
                    <a:cubicBezTo>
                      <a:pt x="156" y="3063"/>
                      <a:pt x="0" y="4157"/>
                      <a:pt x="282" y="5218"/>
                    </a:cubicBezTo>
                    <a:cubicBezTo>
                      <a:pt x="563" y="6250"/>
                      <a:pt x="1219" y="7125"/>
                      <a:pt x="2157" y="7687"/>
                    </a:cubicBezTo>
                    <a:cubicBezTo>
                      <a:pt x="2782" y="8062"/>
                      <a:pt x="3500" y="8218"/>
                      <a:pt x="4188" y="8218"/>
                    </a:cubicBezTo>
                    <a:cubicBezTo>
                      <a:pt x="5313" y="8218"/>
                      <a:pt x="6406" y="7781"/>
                      <a:pt x="7187" y="6906"/>
                    </a:cubicBezTo>
                    <a:cubicBezTo>
                      <a:pt x="9781" y="8437"/>
                      <a:pt x="9781" y="8437"/>
                      <a:pt x="9781" y="8437"/>
                    </a:cubicBezTo>
                    <a:cubicBezTo>
                      <a:pt x="9905" y="8531"/>
                      <a:pt x="10062" y="8562"/>
                      <a:pt x="10187" y="8562"/>
                    </a:cubicBezTo>
                    <a:cubicBezTo>
                      <a:pt x="10468" y="8562"/>
                      <a:pt x="10749" y="8406"/>
                      <a:pt x="10906" y="8156"/>
                    </a:cubicBezTo>
                    <a:cubicBezTo>
                      <a:pt x="11156" y="7750"/>
                      <a:pt x="10999" y="7250"/>
                      <a:pt x="10624" y="7000"/>
                    </a:cubicBezTo>
                    <a:close/>
                    <a:moveTo>
                      <a:pt x="4188" y="6812"/>
                    </a:moveTo>
                    <a:lnTo>
                      <a:pt x="4188" y="6812"/>
                    </a:lnTo>
                    <a:cubicBezTo>
                      <a:pt x="3750" y="6812"/>
                      <a:pt x="3282" y="6687"/>
                      <a:pt x="2875" y="6437"/>
                    </a:cubicBezTo>
                    <a:cubicBezTo>
                      <a:pt x="2250" y="6093"/>
                      <a:pt x="1844" y="5531"/>
                      <a:pt x="1657" y="4843"/>
                    </a:cubicBezTo>
                    <a:cubicBezTo>
                      <a:pt x="1469" y="4188"/>
                      <a:pt x="1594" y="3469"/>
                      <a:pt x="1938" y="2876"/>
                    </a:cubicBezTo>
                    <a:cubicBezTo>
                      <a:pt x="2282" y="2251"/>
                      <a:pt x="2844" y="1844"/>
                      <a:pt x="3531" y="1657"/>
                    </a:cubicBezTo>
                    <a:cubicBezTo>
                      <a:pt x="3750" y="1594"/>
                      <a:pt x="3969" y="1563"/>
                      <a:pt x="4188" y="1563"/>
                    </a:cubicBezTo>
                    <a:cubicBezTo>
                      <a:pt x="4657" y="1563"/>
                      <a:pt x="5125" y="1688"/>
                      <a:pt x="5532" y="1938"/>
                    </a:cubicBezTo>
                    <a:cubicBezTo>
                      <a:pt x="6781" y="2657"/>
                      <a:pt x="7187" y="4282"/>
                      <a:pt x="6437" y="5531"/>
                    </a:cubicBezTo>
                    <a:cubicBezTo>
                      <a:pt x="5968" y="6343"/>
                      <a:pt x="5094" y="6812"/>
                      <a:pt x="4188" y="6812"/>
                    </a:cubicBezTo>
                    <a:close/>
                  </a:path>
                </a:pathLst>
              </a:custGeom>
              <a:solidFill>
                <a:srgbClr val="FFFFFF"/>
              </a:solidFill>
              <a:ln w="9525">
                <a:noFill/>
              </a:ln>
            </p:spPr>
            <p:txBody>
              <a:bodyPr/>
              <a:lstStyle/>
              <a:p>
                <a:endParaRPr lang="zh-CN" altLang="en-US" sz="1800"/>
              </a:p>
            </p:txBody>
          </p:sp>
        </p:grpSp>
        <p:sp>
          <p:nvSpPr>
            <p:cNvPr id="9" name="文本框 8"/>
            <p:cNvSpPr txBox="1"/>
            <p:nvPr userDrawn="1"/>
          </p:nvSpPr>
          <p:spPr>
            <a:xfrm>
              <a:off x="2307" y="6864"/>
              <a:ext cx="4169" cy="796"/>
            </a:xfrm>
            <a:prstGeom prst="rect">
              <a:avLst/>
            </a:prstGeom>
            <a:noFill/>
          </p:spPr>
          <p:txBody>
            <a:bodyPr wrap="square" rtlCol="0" anchor="ctr" anchorCtr="0">
              <a:normAutofit/>
            </a:bodyPr>
            <a:lstStyle/>
            <a:p>
              <a:pPr algn="ctr"/>
              <a:r>
                <a:rPr lang="en-US" altLang="zh-CN" sz="2100">
                  <a:solidFill>
                    <a:srgbClr val="0B2885"/>
                  </a:solidFill>
                  <a:latin typeface="Arial Regular" panose="020B0604020202020204" charset="0"/>
                  <a:ea typeface="微软雅黑" panose="020B0502040204020203" charset="-122"/>
                  <a:cs typeface="Arial Regular" panose="020B0604020202020204" charset="0"/>
                </a:rPr>
                <a:t>liuxue.koolearn.com</a:t>
              </a:r>
            </a:p>
          </p:txBody>
        </p:sp>
      </p:grpSp>
    </p:spTree>
    <p:extLst>
      <p:ext uri="{BB962C8B-B14F-4D97-AF65-F5344CB8AC3E}">
        <p14:creationId xmlns:p14="http://schemas.microsoft.com/office/powerpoint/2010/main" val="668814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1386840"/>
            <a:ext cx="10515600" cy="539750"/>
          </a:xfrm>
        </p:spPr>
        <p:txBody>
          <a:bodyPr/>
          <a:lstStyle>
            <a:lvl1pPr>
              <a:defRPr sz="3200" b="1">
                <a:latin typeface="+mj-l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内容占位符 9"/>
          <p:cNvSpPr>
            <a:spLocks noGrp="1"/>
          </p:cNvSpPr>
          <p:nvPr>
            <p:ph sz="half" idx="1" hasCustomPrompt="1"/>
          </p:nvPr>
        </p:nvSpPr>
        <p:spPr>
          <a:xfrm>
            <a:off x="838200" y="2272665"/>
            <a:ext cx="10515600" cy="3897630"/>
          </a:xfrm>
        </p:spPr>
        <p:txBody>
          <a:bodyPr/>
          <a:lstStyle>
            <a:lvl1pPr>
              <a:defRPr sz="2400">
                <a:latin typeface="+mn-lt"/>
              </a:defRPr>
            </a:lvl1pPr>
            <a:lvl2pPr>
              <a:defRPr sz="2000"/>
            </a:lvl2pPr>
          </a:lstStyle>
          <a:p>
            <a:pPr lvl="0"/>
            <a:r>
              <a:rPr lang="zh-CN" altLang="en-US" dirty="0"/>
              <a:t>单击此处添加文本</a:t>
            </a:r>
          </a:p>
        </p:txBody>
      </p:sp>
    </p:spTree>
    <p:extLst>
      <p:ext uri="{BB962C8B-B14F-4D97-AF65-F5344CB8AC3E}">
        <p14:creationId xmlns:p14="http://schemas.microsoft.com/office/powerpoint/2010/main" val="3158297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图片 9" descr="/Users/eel/Documents/未命名文件夹/雅思/雅思直播内页.png雅思直播内页"/>
          <p:cNvPicPr>
            <a:picLocks noChangeAspect="1"/>
          </p:cNvPicPr>
          <p:nvPr userDrawn="1"/>
        </p:nvPicPr>
        <p:blipFill>
          <a:blip r:embed="rId20"/>
          <a:srcRect/>
          <a:stretch>
            <a:fillRect/>
          </a:stretch>
        </p:blipFill>
        <p:spPr>
          <a:xfrm>
            <a:off x="-33" y="341"/>
            <a:ext cx="12192000" cy="6858000"/>
          </a:xfrm>
          <a:prstGeom prst="rect">
            <a:avLst/>
          </a:prstGeom>
        </p:spPr>
      </p:pic>
      <p:sp>
        <p:nvSpPr>
          <p:cNvPr id="2" name="文本框 1"/>
          <p:cNvSpPr txBox="1"/>
          <p:nvPr userDrawn="1"/>
        </p:nvSpPr>
        <p:spPr>
          <a:xfrm>
            <a:off x="1355302" y="137187"/>
            <a:ext cx="492443" cy="276999"/>
          </a:xfrm>
          <a:prstGeom prst="rect">
            <a:avLst/>
          </a:prstGeom>
          <a:noFill/>
        </p:spPr>
        <p:txBody>
          <a:bodyPr wrap="none" rtlCol="0">
            <a:spAutoFit/>
          </a:bodyPr>
          <a:lstStyle/>
          <a:p>
            <a:pPr algn="l"/>
            <a:r>
              <a:rPr lang="zh-CN" altLang="en-US" sz="1200" b="1">
                <a:solidFill>
                  <a:schemeClr val="bg1"/>
                </a:solidFill>
                <a:uFillTx/>
                <a:latin typeface="Arial Black" panose="020B0A04020102020204" charset="0"/>
                <a:ea typeface="Microsoft YaHei Bold" panose="020B0502040204020203" charset="-122"/>
                <a:cs typeface="Arial Regular" panose="020B0604020202020204" charset="0"/>
              </a:rPr>
              <a:t>雅思</a:t>
            </a:r>
          </a:p>
        </p:txBody>
      </p:sp>
    </p:spTree>
    <p:extLst>
      <p:ext uri="{BB962C8B-B14F-4D97-AF65-F5344CB8AC3E}">
        <p14:creationId xmlns:p14="http://schemas.microsoft.com/office/powerpoint/2010/main" val="156337410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Lst>
  <p:txStyles>
    <p:titleStyle>
      <a:lvl1pPr algn="l" defTabSz="914377" rtl="0" eaLnBrk="1" latinLnBrk="0" hangingPunct="1">
        <a:lnSpc>
          <a:spcPct val="90000"/>
        </a:lnSpc>
        <a:spcBef>
          <a:spcPct val="0"/>
        </a:spcBef>
        <a:buNone/>
        <a:defRPr sz="3200" kern="1200">
          <a:solidFill>
            <a:schemeClr val="tx1"/>
          </a:solidFill>
          <a:latin typeface="微软雅黑" panose="020B0502040204020203" charset="-122"/>
          <a:ea typeface="微软雅黑" panose="020B0502040204020203"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kern="1200">
          <a:solidFill>
            <a:schemeClr val="tx1"/>
          </a:solidFill>
          <a:latin typeface="微软雅黑" panose="020B0502040204020203" charset="-122"/>
          <a:ea typeface="微软雅黑" panose="020B0502040204020203" charset="-122"/>
          <a:cs typeface="+mn-cs"/>
        </a:defRPr>
      </a:lvl1pPr>
      <a:lvl2pPr marL="457189"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38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572"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76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978" algn="l" defTabSz="914377" rtl="0" eaLnBrk="1" latinLnBrk="0" hangingPunct="1">
        <a:defRPr sz="1800" kern="1200">
          <a:solidFill>
            <a:schemeClr val="tx1"/>
          </a:solidFill>
          <a:latin typeface="+mn-lt"/>
          <a:ea typeface="+mn-ea"/>
          <a:cs typeface="+mn-cs"/>
        </a:defRPr>
      </a:lvl7pPr>
      <a:lvl8pPr marL="3201167" algn="l" defTabSz="914377" rtl="0" eaLnBrk="1" latinLnBrk="0" hangingPunct="1">
        <a:defRPr sz="1800" kern="1200">
          <a:solidFill>
            <a:schemeClr val="tx1"/>
          </a:solidFill>
          <a:latin typeface="+mn-lt"/>
          <a:ea typeface="+mn-ea"/>
          <a:cs typeface="+mn-cs"/>
        </a:defRPr>
      </a:lvl8pPr>
      <a:lvl9pPr marL="3658355"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ym typeface="+mn-ea"/>
              </a:rPr>
              <a:t>雅思无忧直播课程</a:t>
            </a:r>
            <a:r>
              <a:rPr lang="en-US" altLang="zh-CN" dirty="0">
                <a:sym typeface="+mn-ea"/>
              </a:rPr>
              <a:t>-</a:t>
            </a:r>
            <a:r>
              <a:rPr lang="zh-CN" altLang="en-US" dirty="0">
                <a:sym typeface="+mn-ea"/>
              </a:rPr>
              <a:t>阅读</a:t>
            </a:r>
            <a:endParaRPr lang="zh-CN" altLang="en-US" dirty="0"/>
          </a:p>
        </p:txBody>
      </p:sp>
      <p:sp>
        <p:nvSpPr>
          <p:cNvPr id="4" name="副标题 3">
            <a:extLst>
              <a:ext uri="{FF2B5EF4-FFF2-40B4-BE49-F238E27FC236}">
                <a16:creationId xmlns:a16="http://schemas.microsoft.com/office/drawing/2014/main" id="{A8C6D3E2-E25C-2F66-3DBE-523D9FF0537F}"/>
              </a:ext>
            </a:extLst>
          </p:cNvPr>
          <p:cNvSpPr>
            <a:spLocks noGrp="1"/>
          </p:cNvSpPr>
          <p:nvPr>
            <p:ph type="subTitle" idx="1"/>
          </p:nvPr>
        </p:nvSpPr>
        <p:spPr/>
        <p:txBody>
          <a:bodyPr/>
          <a:lstStyle/>
          <a:p>
            <a:r>
              <a:rPr lang="zh-CN" altLang="en-US" dirty="0"/>
              <a:t>第一讲</a:t>
            </a:r>
          </a:p>
        </p:txBody>
      </p:sp>
      <p:sp>
        <p:nvSpPr>
          <p:cNvPr id="3" name="文本占位符 2"/>
          <p:cNvSpPr>
            <a:spLocks noGrp="1"/>
          </p:cNvSpPr>
          <p:nvPr>
            <p:ph type="body" sz="quarter" idx="3"/>
          </p:nvPr>
        </p:nvSpPr>
        <p:spPr/>
        <p:txBody>
          <a:bodyPr>
            <a:normAutofit fontScale="70000" lnSpcReduction="20000"/>
          </a:bodyPr>
          <a:lstStyle/>
          <a:p>
            <a:r>
              <a:rPr lang="zh-CN" altLang="en-US" dirty="0"/>
              <a:t>主讲老师：朱峰</a:t>
            </a:r>
            <a:endParaRPr lang="en-US" altLang="zh-CN"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一个我们必须要接受且正视的设定</a:t>
            </a:r>
          </a:p>
        </p:txBody>
      </p:sp>
      <p:sp>
        <p:nvSpPr>
          <p:cNvPr id="3" name="内容占位符 2"/>
          <p:cNvSpPr>
            <a:spLocks noGrp="1"/>
          </p:cNvSpPr>
          <p:nvPr>
            <p:ph sz="half" idx="1"/>
          </p:nvPr>
        </p:nvSpPr>
        <p:spPr/>
        <p:txBody>
          <a:bodyPr/>
          <a:lstStyle/>
          <a:p>
            <a:pPr marL="0" indent="0">
              <a:buNone/>
            </a:pPr>
            <a:r>
              <a:rPr lang="zh-CN" altLang="en-US" dirty="0"/>
              <a:t>尽管阅读的三篇文章看起来：</a:t>
            </a:r>
            <a:endParaRPr lang="en-US" altLang="zh-CN" dirty="0"/>
          </a:p>
          <a:p>
            <a:pPr marL="0" indent="0">
              <a:buNone/>
            </a:pPr>
            <a:r>
              <a:rPr lang="zh-CN" altLang="en-US" dirty="0"/>
              <a:t>正文都是一千词左右的阅读量</a:t>
            </a:r>
            <a:endParaRPr lang="en-US" altLang="zh-CN" dirty="0"/>
          </a:p>
          <a:p>
            <a:pPr marL="0" indent="0">
              <a:buNone/>
            </a:pPr>
            <a:r>
              <a:rPr lang="zh-CN" altLang="en-US" dirty="0"/>
              <a:t>题目数量都是</a:t>
            </a:r>
            <a:r>
              <a:rPr lang="en-US" altLang="zh-CN" dirty="0"/>
              <a:t>13-14</a:t>
            </a:r>
            <a:r>
              <a:rPr lang="zh-CN" altLang="en-US" dirty="0"/>
              <a:t>个</a:t>
            </a:r>
            <a:endParaRPr lang="en-US" altLang="zh-CN" dirty="0"/>
          </a:p>
          <a:p>
            <a:pPr marL="0" indent="0">
              <a:buNone/>
            </a:pPr>
            <a:r>
              <a:rPr lang="zh-CN" altLang="en-US" dirty="0"/>
              <a:t>每篇都是各种题型混搭</a:t>
            </a:r>
            <a:endParaRPr lang="en-US" altLang="zh-CN" dirty="0"/>
          </a:p>
          <a:p>
            <a:pPr marL="0" indent="0">
              <a:buNone/>
            </a:pPr>
            <a:r>
              <a:rPr lang="zh-CN" altLang="en-US" dirty="0"/>
              <a:t>且素材看起来都不是特别友好（自然</a:t>
            </a:r>
            <a:r>
              <a:rPr lang="en-US" altLang="zh-CN" dirty="0"/>
              <a:t>/</a:t>
            </a:r>
            <a:r>
              <a:rPr lang="zh-CN" altLang="en-US" dirty="0"/>
              <a:t>社科）</a:t>
            </a:r>
            <a:endParaRPr lang="en-US" altLang="zh-CN" dirty="0"/>
          </a:p>
          <a:p>
            <a:pPr marL="0" indent="0">
              <a:buNone/>
            </a:pPr>
            <a:endParaRPr lang="en-US" altLang="zh-CN" dirty="0"/>
          </a:p>
          <a:p>
            <a:pPr marL="0" indent="0">
              <a:buNone/>
            </a:pPr>
            <a:r>
              <a:rPr lang="zh-CN" altLang="en-US" dirty="0"/>
              <a:t>但雅思阅读的三篇文章是存在难度差的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三篇文章的难度对标</a:t>
            </a:r>
          </a:p>
        </p:txBody>
      </p:sp>
      <p:sp>
        <p:nvSpPr>
          <p:cNvPr id="3" name="内容占位符 2"/>
          <p:cNvSpPr>
            <a:spLocks noGrp="1"/>
          </p:cNvSpPr>
          <p:nvPr>
            <p:ph sz="half" idx="1"/>
          </p:nvPr>
        </p:nvSpPr>
        <p:spPr/>
        <p:txBody>
          <a:bodyPr/>
          <a:lstStyle/>
          <a:p>
            <a:pPr marL="0" indent="0">
              <a:buNone/>
            </a:pPr>
            <a:r>
              <a:rPr lang="en-US" altLang="zh-CN" dirty="0"/>
              <a:t>P1=B1  </a:t>
            </a:r>
            <a:r>
              <a:rPr lang="zh-CN" altLang="en-US" dirty="0"/>
              <a:t>中考</a:t>
            </a:r>
            <a:r>
              <a:rPr lang="en-US" altLang="zh-CN" dirty="0"/>
              <a:t>    4-5</a:t>
            </a:r>
            <a:r>
              <a:rPr lang="zh-CN" altLang="en-US" dirty="0"/>
              <a:t>分</a:t>
            </a:r>
            <a:endParaRPr lang="zh-CN" altLang="zh-CN" dirty="0"/>
          </a:p>
          <a:p>
            <a:pPr marL="0" indent="0">
              <a:buNone/>
            </a:pPr>
            <a:r>
              <a:rPr lang="en-US" altLang="zh-CN" dirty="0"/>
              <a:t>P2=B2  </a:t>
            </a:r>
            <a:r>
              <a:rPr lang="zh-CN" altLang="en-US" dirty="0"/>
              <a:t>高考</a:t>
            </a:r>
            <a:r>
              <a:rPr lang="en-US" altLang="zh-CN" dirty="0"/>
              <a:t>    5.5-6.5</a:t>
            </a:r>
            <a:r>
              <a:rPr lang="zh-CN" altLang="en-US" dirty="0"/>
              <a:t>分</a:t>
            </a:r>
            <a:endParaRPr lang="zh-CN" altLang="zh-CN" dirty="0"/>
          </a:p>
          <a:p>
            <a:pPr marL="0" indent="0">
              <a:buNone/>
            </a:pPr>
            <a:r>
              <a:rPr lang="en-US" altLang="zh-CN" dirty="0"/>
              <a:t>P3=C1  </a:t>
            </a:r>
            <a:r>
              <a:rPr lang="zh-CN" altLang="en-US" dirty="0"/>
              <a:t>考研    </a:t>
            </a:r>
            <a:r>
              <a:rPr lang="en-US" altLang="zh-CN" dirty="0"/>
              <a:t>7-8</a:t>
            </a:r>
            <a:r>
              <a:rPr lang="zh-CN" altLang="en-US" dirty="0"/>
              <a:t>分</a:t>
            </a:r>
            <a:endParaRPr lang="en-US" altLang="zh-CN" dirty="0"/>
          </a:p>
          <a:p>
            <a:pPr marL="0" indent="0">
              <a:buNone/>
            </a:pPr>
            <a:endParaRPr lang="en-US" altLang="zh-CN" dirty="0"/>
          </a:p>
          <a:p>
            <a:pPr marL="0" indent="0">
              <a:buNone/>
            </a:pPr>
            <a:r>
              <a:rPr lang="zh-CN" altLang="en-US" dirty="0"/>
              <a:t>如果想要</a:t>
            </a:r>
            <a:r>
              <a:rPr lang="en-US" altLang="zh-CN" dirty="0"/>
              <a:t>6.5</a:t>
            </a:r>
            <a:r>
              <a:rPr lang="zh-CN" altLang="en-US" dirty="0"/>
              <a:t>分，三篇的正确率需要控制在</a:t>
            </a:r>
            <a:endParaRPr lang="en-US" altLang="zh-CN" dirty="0"/>
          </a:p>
          <a:p>
            <a:pPr marL="0" indent="0">
              <a:buNone/>
            </a:pPr>
            <a:r>
              <a:rPr lang="en-US" altLang="zh-CN" dirty="0"/>
              <a:t>11/13+9/13+7/14</a:t>
            </a:r>
          </a:p>
          <a:p>
            <a:pPr marL="0" indent="0">
              <a:buNone/>
            </a:pPr>
            <a:r>
              <a:rPr lang="zh-CN" altLang="en-US" dirty="0"/>
              <a:t>时间向前两篇倾斜（</a:t>
            </a:r>
            <a:r>
              <a:rPr lang="en-US" altLang="zh-CN" dirty="0"/>
              <a:t>45:15</a:t>
            </a:r>
            <a:r>
              <a:rPr lang="zh-CN" altLang="en-US" dirty="0"/>
              <a:t>）</a:t>
            </a:r>
            <a:endParaRPr lang="en-US" altLang="zh-C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1804" y="964854"/>
            <a:ext cx="2812238" cy="409649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28F955C3-E466-63D7-742B-9EE4ED9D70E5}"/>
              </a:ext>
            </a:extLst>
          </p:cNvPr>
          <p:cNvPicPr>
            <a:picLocks noChangeAspect="1"/>
          </p:cNvPicPr>
          <p:nvPr/>
        </p:nvPicPr>
        <p:blipFill>
          <a:blip r:embed="rId3"/>
          <a:stretch>
            <a:fillRect/>
          </a:stretch>
        </p:blipFill>
        <p:spPr>
          <a:xfrm>
            <a:off x="5761408" y="5249109"/>
            <a:ext cx="5850748" cy="7185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三篇文章的难度对标</a:t>
            </a:r>
          </a:p>
        </p:txBody>
      </p:sp>
      <p:sp>
        <p:nvSpPr>
          <p:cNvPr id="3" name="内容占位符 2"/>
          <p:cNvSpPr>
            <a:spLocks noGrp="1"/>
          </p:cNvSpPr>
          <p:nvPr>
            <p:ph sz="half" idx="1"/>
          </p:nvPr>
        </p:nvSpPr>
        <p:spPr/>
        <p:txBody>
          <a:bodyPr/>
          <a:lstStyle/>
          <a:p>
            <a:pPr marL="0" indent="0">
              <a:buNone/>
            </a:pPr>
            <a:r>
              <a:rPr lang="en-US" altLang="zh-CN" dirty="0"/>
              <a:t>P1=B1  </a:t>
            </a:r>
            <a:r>
              <a:rPr lang="zh-CN" altLang="en-US" dirty="0"/>
              <a:t>中考</a:t>
            </a:r>
            <a:r>
              <a:rPr lang="en-US" altLang="zh-CN" dirty="0"/>
              <a:t>    4-5</a:t>
            </a:r>
            <a:r>
              <a:rPr lang="zh-CN" altLang="en-US" dirty="0"/>
              <a:t>分</a:t>
            </a:r>
            <a:endParaRPr lang="zh-CN" altLang="zh-CN" dirty="0"/>
          </a:p>
          <a:p>
            <a:pPr marL="0" indent="0">
              <a:buNone/>
            </a:pPr>
            <a:r>
              <a:rPr lang="en-US" altLang="zh-CN" dirty="0"/>
              <a:t>P2=B2  </a:t>
            </a:r>
            <a:r>
              <a:rPr lang="zh-CN" altLang="en-US" dirty="0"/>
              <a:t>高考</a:t>
            </a:r>
            <a:r>
              <a:rPr lang="en-US" altLang="zh-CN" dirty="0"/>
              <a:t>    5.5-6.5</a:t>
            </a:r>
            <a:r>
              <a:rPr lang="zh-CN" altLang="en-US" dirty="0"/>
              <a:t>分</a:t>
            </a:r>
            <a:endParaRPr lang="zh-CN" altLang="zh-CN" dirty="0"/>
          </a:p>
          <a:p>
            <a:pPr marL="0" indent="0">
              <a:buNone/>
            </a:pPr>
            <a:r>
              <a:rPr lang="en-US" altLang="zh-CN" dirty="0"/>
              <a:t>P3=C1  </a:t>
            </a:r>
            <a:r>
              <a:rPr lang="zh-CN" altLang="en-US" dirty="0"/>
              <a:t>考研    </a:t>
            </a:r>
            <a:r>
              <a:rPr lang="en-US" altLang="zh-CN" dirty="0"/>
              <a:t>7-8</a:t>
            </a:r>
            <a:r>
              <a:rPr lang="zh-CN" altLang="en-US" dirty="0"/>
              <a:t>分</a:t>
            </a:r>
            <a:endParaRPr lang="en-US" altLang="zh-CN" dirty="0"/>
          </a:p>
          <a:p>
            <a:pPr marL="0" indent="0">
              <a:buNone/>
            </a:pPr>
            <a:endParaRPr lang="en-US" altLang="zh-CN" dirty="0"/>
          </a:p>
          <a:p>
            <a:pPr marL="0" indent="0">
              <a:buNone/>
            </a:pPr>
            <a:r>
              <a:rPr lang="zh-CN" altLang="en-US" dirty="0"/>
              <a:t>如果想要</a:t>
            </a:r>
            <a:r>
              <a:rPr lang="en-US" altLang="zh-CN" dirty="0"/>
              <a:t>7.5</a:t>
            </a:r>
            <a:r>
              <a:rPr lang="zh-CN" altLang="en-US" dirty="0"/>
              <a:t>分，三篇的正确率需要控制在</a:t>
            </a:r>
            <a:endParaRPr lang="en-US" altLang="zh-CN" dirty="0"/>
          </a:p>
          <a:p>
            <a:pPr marL="0" indent="0">
              <a:buNone/>
            </a:pPr>
            <a:r>
              <a:rPr lang="en-US" altLang="zh-CN" dirty="0"/>
              <a:t>12/13+11/13+10/14</a:t>
            </a:r>
          </a:p>
          <a:p>
            <a:pPr marL="0" indent="0">
              <a:buNone/>
            </a:pPr>
            <a:r>
              <a:rPr lang="zh-CN" altLang="en-US" dirty="0"/>
              <a:t>时间向第三篇倾斜（</a:t>
            </a:r>
            <a:r>
              <a:rPr lang="en-US" altLang="zh-CN" dirty="0"/>
              <a:t>35:25</a:t>
            </a:r>
            <a:r>
              <a:rPr lang="zh-CN" altLang="en-US"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6177" y="999230"/>
            <a:ext cx="2770988" cy="403640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3CFAAE8A-9DBA-53E2-5117-A6404795D970}"/>
              </a:ext>
            </a:extLst>
          </p:cNvPr>
          <p:cNvPicPr>
            <a:picLocks noChangeAspect="1"/>
          </p:cNvPicPr>
          <p:nvPr/>
        </p:nvPicPr>
        <p:blipFill>
          <a:blip r:embed="rId3"/>
          <a:stretch>
            <a:fillRect/>
          </a:stretch>
        </p:blipFill>
        <p:spPr>
          <a:xfrm>
            <a:off x="5465416" y="5199697"/>
            <a:ext cx="6115050" cy="5429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阅读方法有哪些？</a:t>
            </a:r>
          </a:p>
        </p:txBody>
      </p:sp>
      <p:sp>
        <p:nvSpPr>
          <p:cNvPr id="3" name="内容占位符 2"/>
          <p:cNvSpPr>
            <a:spLocks noGrp="1"/>
          </p:cNvSpPr>
          <p:nvPr>
            <p:ph sz="half" idx="1"/>
          </p:nvPr>
        </p:nvSpPr>
        <p:spPr/>
        <p:txBody>
          <a:bodyPr/>
          <a:lstStyle/>
          <a:p>
            <a:pPr marL="0" indent="0">
              <a:buNone/>
            </a:pPr>
            <a:r>
              <a:rPr lang="zh-CN" altLang="en-US" dirty="0"/>
              <a:t>以文章为中心的区间平行阅读</a:t>
            </a:r>
            <a:r>
              <a:rPr lang="en-US" altLang="zh-CN" dirty="0"/>
              <a:t>vs </a:t>
            </a:r>
            <a:r>
              <a:rPr lang="zh-CN" altLang="en-US" dirty="0"/>
              <a:t>以题目为中心的定位对应</a:t>
            </a:r>
            <a:endParaRPr lang="en-US" altLang="zh-CN" dirty="0"/>
          </a:p>
          <a:p>
            <a:pPr marL="0" indent="0">
              <a:buNone/>
            </a:pPr>
            <a:endParaRPr lang="en-US" altLang="zh-CN" dirty="0"/>
          </a:p>
          <a:p>
            <a:pPr marL="0" indent="0">
              <a:buNone/>
            </a:pPr>
            <a:r>
              <a:rPr lang="zh-CN" altLang="en-US" dirty="0"/>
              <a:t>平行阅读法：</a:t>
            </a:r>
            <a:endParaRPr lang="en-US" altLang="zh-CN" dirty="0"/>
          </a:p>
          <a:p>
            <a:endParaRPr lang="en-US" altLang="zh-CN" dirty="0"/>
          </a:p>
          <a:p>
            <a:pPr marL="0" indent="0">
              <a:buNone/>
            </a:pPr>
            <a:r>
              <a:rPr lang="zh-CN" altLang="en-US" dirty="0"/>
              <a:t>词汇量要求</a:t>
            </a:r>
            <a:r>
              <a:rPr lang="en-US" altLang="zh-CN" dirty="0"/>
              <a:t>1</a:t>
            </a:r>
            <a:r>
              <a:rPr lang="zh-CN" altLang="en-US" dirty="0"/>
              <a:t>万以上，且每一句都能做好精准翻译，但看起来“更踏实”</a:t>
            </a:r>
            <a:endParaRPr lang="en-US" altLang="zh-CN" dirty="0"/>
          </a:p>
          <a:p>
            <a:endParaRPr lang="en-US" altLang="zh-CN" dirty="0"/>
          </a:p>
          <a:p>
            <a:pPr marL="0" indent="0">
              <a:buNone/>
            </a:pPr>
            <a:r>
              <a:rPr lang="zh-CN" altLang="en-US" dirty="0"/>
              <a:t>定位对应法：</a:t>
            </a:r>
            <a:endParaRPr lang="en-US" altLang="zh-CN" dirty="0"/>
          </a:p>
          <a:p>
            <a:pPr marL="0" indent="0">
              <a:buNone/>
            </a:pPr>
            <a:endParaRPr lang="en-US" altLang="zh-CN" dirty="0"/>
          </a:p>
          <a:p>
            <a:pPr marL="0" indent="0">
              <a:buNone/>
            </a:pPr>
            <a:r>
              <a:rPr lang="zh-CN" altLang="en-US" dirty="0"/>
              <a:t>官方指定的解题方法</a:t>
            </a:r>
            <a:endParaRPr lang="en-US" altLang="zh-CN" dirty="0"/>
          </a:p>
          <a:p>
            <a:endParaRPr lang="en-US" altLang="zh-CN"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en-US" altLang="zh-CN" dirty="0"/>
            </a:br>
            <a:r>
              <a:rPr lang="zh-CN" altLang="en-US" dirty="0"/>
              <a:t>为什么建议大家使用定位对应法？</a:t>
            </a:r>
          </a:p>
        </p:txBody>
      </p:sp>
      <p:sp>
        <p:nvSpPr>
          <p:cNvPr id="3" name="内容占位符 2"/>
          <p:cNvSpPr>
            <a:spLocks noGrp="1"/>
          </p:cNvSpPr>
          <p:nvPr>
            <p:ph sz="half" idx="1"/>
          </p:nvPr>
        </p:nvSpPr>
        <p:spPr>
          <a:xfrm>
            <a:off x="1103311" y="2662519"/>
            <a:ext cx="9404722" cy="4195481"/>
          </a:xfrm>
        </p:spPr>
        <p:txBody>
          <a:bodyPr/>
          <a:lstStyle/>
          <a:p>
            <a:pPr marL="0" indent="0">
              <a:buNone/>
            </a:pPr>
            <a:r>
              <a:rPr lang="zh-CN" altLang="en-US" dirty="0">
                <a:latin typeface="微软雅黑" panose="020B0503020204020204" charset="-122"/>
                <a:ea typeface="微软雅黑" panose="020B0503020204020204" charset="-122"/>
              </a:rPr>
              <a:t>因为定位对应法充分考核了学生的</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scan   </a:t>
            </a:r>
            <a:r>
              <a:rPr lang="zh-CN" altLang="en-US" dirty="0">
                <a:latin typeface="微软雅黑" panose="020B0503020204020204" charset="-122"/>
                <a:ea typeface="微软雅黑" panose="020B0503020204020204" charset="-122"/>
              </a:rPr>
              <a:t>扫读</a:t>
            </a:r>
            <a:r>
              <a:rPr lang="en-US" altLang="zh-CN" dirty="0">
                <a:latin typeface="微软雅黑" panose="020B0503020204020204" charset="-122"/>
                <a:ea typeface="微软雅黑" panose="020B0503020204020204" charset="-122"/>
              </a:rPr>
              <a:t> </a:t>
            </a:r>
          </a:p>
          <a:p>
            <a:r>
              <a:rPr lang="en-US" altLang="zh-CN" dirty="0">
                <a:latin typeface="微软雅黑" panose="020B0503020204020204" charset="-122"/>
                <a:ea typeface="微软雅黑" panose="020B0503020204020204" charset="-122"/>
              </a:rPr>
              <a:t>skim   </a:t>
            </a:r>
            <a:r>
              <a:rPr lang="zh-CN" altLang="en-US" dirty="0">
                <a:latin typeface="微软雅黑" panose="020B0503020204020204" charset="-122"/>
                <a:ea typeface="微软雅黑" panose="020B0503020204020204" charset="-122"/>
              </a:rPr>
              <a:t>泛读</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detailed reading   </a:t>
            </a:r>
            <a:r>
              <a:rPr lang="zh-CN" altLang="en-US" dirty="0">
                <a:latin typeface="微软雅黑" panose="020B0503020204020204" charset="-122"/>
                <a:ea typeface="微软雅黑" panose="020B0503020204020204" charset="-122"/>
              </a:rPr>
              <a:t>精读</a:t>
            </a:r>
            <a:endParaRPr lang="en-US" altLang="zh-CN" dirty="0">
              <a:latin typeface="微软雅黑" panose="020B0503020204020204" charset="-122"/>
              <a:ea typeface="微软雅黑" panose="020B0503020204020204" charset="-122"/>
            </a:endParaRPr>
          </a:p>
          <a:p>
            <a:pPr marL="0" indent="0">
              <a:buNone/>
            </a:pPr>
            <a:r>
              <a:rPr lang="zh-CN" altLang="en-US" dirty="0">
                <a:latin typeface="微软雅黑" panose="020B0503020204020204" charset="-122"/>
                <a:ea typeface="微软雅黑" panose="020B0503020204020204" charset="-122"/>
              </a:rPr>
              <a:t>三个阅读能力，以及</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paraphrase    </a:t>
            </a:r>
            <a:r>
              <a:rPr lang="zh-CN" altLang="en-US" dirty="0">
                <a:latin typeface="微软雅黑" panose="020B0503020204020204" charset="-122"/>
                <a:ea typeface="微软雅黑" panose="020B0503020204020204" charset="-122"/>
              </a:rPr>
              <a:t>近义替换的技巧</a:t>
            </a:r>
            <a:endParaRPr lang="en-US" altLang="zh-CN" dirty="0">
              <a:latin typeface="微软雅黑" panose="020B0503020204020204" charset="-122"/>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一定清楚雅思阅读题型的分类</a:t>
            </a:r>
          </a:p>
        </p:txBody>
      </p:sp>
      <p:sp>
        <p:nvSpPr>
          <p:cNvPr id="3" name="内容占位符 2"/>
          <p:cNvSpPr>
            <a:spLocks noGrp="1"/>
          </p:cNvSpPr>
          <p:nvPr>
            <p:ph sz="half" idx="1"/>
          </p:nvPr>
        </p:nvSpPr>
        <p:spPr/>
        <p:txBody>
          <a:bodyPr/>
          <a:lstStyle/>
          <a:p>
            <a:r>
              <a:rPr lang="zh-CN" altLang="en-US" dirty="0"/>
              <a:t>剑</a:t>
            </a:r>
            <a:r>
              <a:rPr lang="en-US" altLang="zh-CN" dirty="0"/>
              <a:t>1-17</a:t>
            </a:r>
            <a:r>
              <a:rPr lang="zh-CN" altLang="en-US" dirty="0"/>
              <a:t>的题型配比</a:t>
            </a:r>
            <a:endParaRPr lang="en-US" altLang="zh-CN" dirty="0"/>
          </a:p>
          <a:p>
            <a:r>
              <a:rPr lang="zh-CN" altLang="en-US" dirty="0"/>
              <a:t>填空  </a:t>
            </a:r>
            <a:r>
              <a:rPr lang="en-US" altLang="zh-CN" dirty="0"/>
              <a:t>30%</a:t>
            </a:r>
          </a:p>
          <a:p>
            <a:r>
              <a:rPr lang="zh-CN" altLang="en-US" dirty="0"/>
              <a:t>配对  </a:t>
            </a:r>
            <a:r>
              <a:rPr lang="en-US" altLang="zh-CN" dirty="0"/>
              <a:t>25%</a:t>
            </a:r>
          </a:p>
          <a:p>
            <a:r>
              <a:rPr lang="en-US" altLang="zh-CN" dirty="0"/>
              <a:t>LOH  10%</a:t>
            </a:r>
          </a:p>
          <a:p>
            <a:r>
              <a:rPr lang="zh-CN" altLang="en-US" dirty="0"/>
              <a:t>判断  </a:t>
            </a:r>
            <a:r>
              <a:rPr lang="en-US" altLang="zh-CN" dirty="0"/>
              <a:t>25%</a:t>
            </a:r>
          </a:p>
          <a:p>
            <a:r>
              <a:rPr lang="zh-CN" altLang="en-US" dirty="0"/>
              <a:t>选择  </a:t>
            </a:r>
            <a:r>
              <a:rPr lang="en-US" altLang="zh-CN" dirty="0"/>
              <a:t>10%</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官方的难度设定</a:t>
            </a:r>
          </a:p>
        </p:txBody>
      </p:sp>
      <p:sp>
        <p:nvSpPr>
          <p:cNvPr id="3" name="内容占位符 2"/>
          <p:cNvSpPr>
            <a:spLocks noGrp="1"/>
          </p:cNvSpPr>
          <p:nvPr>
            <p:ph sz="half" idx="1"/>
          </p:nvPr>
        </p:nvSpPr>
        <p:spPr>
          <a:xfrm>
            <a:off x="1103311" y="2052918"/>
            <a:ext cx="10068271" cy="4195481"/>
          </a:xfrm>
        </p:spPr>
        <p:txBody>
          <a:bodyPr/>
          <a:lstStyle/>
          <a:p>
            <a:r>
              <a:rPr lang="zh-CN" altLang="en-US" dirty="0"/>
              <a:t>简单：不带选项的填空题（包括简答题）   </a:t>
            </a:r>
            <a:r>
              <a:rPr lang="en-US" altLang="zh-CN" dirty="0"/>
              <a:t>TFNG</a:t>
            </a:r>
            <a:r>
              <a:rPr lang="zh-CN" altLang="en-US" dirty="0"/>
              <a:t>判断题</a:t>
            </a:r>
            <a:endParaRPr lang="en-US" altLang="zh-CN" dirty="0"/>
          </a:p>
          <a:p>
            <a:r>
              <a:rPr lang="zh-CN" altLang="en-US" dirty="0"/>
              <a:t>中等：</a:t>
            </a:r>
            <a:r>
              <a:rPr lang="en-US" altLang="zh-CN" dirty="0"/>
              <a:t>match</a:t>
            </a:r>
            <a:r>
              <a:rPr lang="zh-CN" altLang="en-US" dirty="0"/>
              <a:t>题  </a:t>
            </a:r>
            <a:r>
              <a:rPr lang="en-US" altLang="zh-CN" dirty="0"/>
              <a:t>information</a:t>
            </a:r>
            <a:r>
              <a:rPr lang="zh-CN" altLang="en-US" dirty="0"/>
              <a:t>题  </a:t>
            </a:r>
            <a:r>
              <a:rPr lang="en-US" altLang="zh-CN" dirty="0"/>
              <a:t>LOH</a:t>
            </a:r>
            <a:r>
              <a:rPr lang="zh-CN" altLang="en-US" dirty="0"/>
              <a:t>题  多选题</a:t>
            </a:r>
            <a:endParaRPr lang="en-US" altLang="zh-CN" dirty="0"/>
          </a:p>
          <a:p>
            <a:r>
              <a:rPr lang="zh-CN" altLang="en-US" dirty="0"/>
              <a:t>困难：带选项的填空题  </a:t>
            </a:r>
            <a:r>
              <a:rPr lang="en-US" altLang="zh-CN" dirty="0"/>
              <a:t>YNNG</a:t>
            </a:r>
            <a:r>
              <a:rPr lang="zh-CN" altLang="en-US" dirty="0"/>
              <a:t>判断题  </a:t>
            </a:r>
            <a:r>
              <a:rPr lang="en-US" altLang="zh-CN" dirty="0"/>
              <a:t>complete</a:t>
            </a:r>
            <a:r>
              <a:rPr lang="zh-CN" altLang="en-US" dirty="0"/>
              <a:t>题  单选题</a:t>
            </a:r>
            <a:endParaRPr lang="en-US" altLang="zh-CN" dirty="0"/>
          </a:p>
          <a:p>
            <a:endParaRPr lang="en-US" altLang="zh-CN" dirty="0"/>
          </a:p>
          <a:p>
            <a:pPr marL="0" indent="0">
              <a:buNone/>
            </a:pPr>
            <a:r>
              <a:rPr lang="zh-CN" altLang="en-US" dirty="0"/>
              <a:t>而通常三篇文章的题型分布也会以以上设定为指导</a:t>
            </a:r>
            <a:endParaRPr lang="en-US" altLang="zh-CN" dirty="0"/>
          </a:p>
          <a:p>
            <a:pPr marL="0" indent="0">
              <a:buNone/>
            </a:pPr>
            <a:r>
              <a:rPr lang="zh-CN" altLang="en-US" dirty="0"/>
              <a:t>此页非常重要，随时拿出来查验核对</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剑桥</a:t>
            </a:r>
            <a:r>
              <a:rPr lang="en-US" altLang="zh-CN" b="0" dirty="0"/>
              <a:t>1-4</a:t>
            </a:r>
            <a:r>
              <a:rPr lang="zh-CN" altLang="en-US" b="0" dirty="0"/>
              <a:t>题太老，逐步被市场淘汰</a:t>
            </a:r>
            <a:br>
              <a:rPr lang="en-US" altLang="zh-CN" b="0" dirty="0"/>
            </a:br>
            <a:br>
              <a:rPr lang="en-US" altLang="zh-CN" b="0" dirty="0"/>
            </a:br>
            <a:r>
              <a:rPr lang="zh-CN" altLang="en-US" b="0" dirty="0"/>
              <a:t>剑桥</a:t>
            </a:r>
            <a:r>
              <a:rPr lang="en-US" altLang="zh-CN" b="0" dirty="0"/>
              <a:t>5-9</a:t>
            </a:r>
            <a:r>
              <a:rPr lang="zh-CN" altLang="en-US" b="0" dirty="0"/>
              <a:t>有与现行难度设定冲突的地方，单刷题型   </a:t>
            </a:r>
            <a:br>
              <a:rPr lang="en-US" altLang="zh-CN" b="0" dirty="0"/>
            </a:br>
            <a:br>
              <a:rPr lang="en-US" altLang="zh-CN" b="0" dirty="0"/>
            </a:br>
            <a:r>
              <a:rPr lang="zh-CN" altLang="en-US" b="0" dirty="0"/>
              <a:t>剑桥</a:t>
            </a:r>
            <a:r>
              <a:rPr lang="en-US" altLang="zh-CN" b="0" dirty="0"/>
              <a:t>10-17</a:t>
            </a:r>
            <a:r>
              <a:rPr lang="zh-CN" altLang="en-US" b="0" dirty="0"/>
              <a:t>非常规范，适合刷套题</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词汇量是关键</a:t>
            </a:r>
          </a:p>
        </p:txBody>
      </p:sp>
      <p:sp>
        <p:nvSpPr>
          <p:cNvPr id="3" name="内容占位符 2"/>
          <p:cNvSpPr>
            <a:spLocks noGrp="1"/>
          </p:cNvSpPr>
          <p:nvPr>
            <p:ph sz="half" idx="1"/>
          </p:nvPr>
        </p:nvSpPr>
        <p:spPr/>
        <p:txBody>
          <a:bodyPr/>
          <a:lstStyle/>
          <a:p>
            <a:pPr marL="0" indent="0">
              <a:buNone/>
            </a:pPr>
            <a:r>
              <a:rPr lang="zh-CN" altLang="en-US" dirty="0"/>
              <a:t>绝大多数“跟不上老师的速度”“做快了就飘，明明知道答案不对还是去选”</a:t>
            </a:r>
            <a:endParaRPr lang="en-US" altLang="zh-CN" dirty="0"/>
          </a:p>
          <a:p>
            <a:pPr marL="0" indent="0">
              <a:buNone/>
            </a:pPr>
            <a:r>
              <a:rPr lang="zh-CN" altLang="en-US" dirty="0"/>
              <a:t>这种情况，都是词汇量不足所导致的</a:t>
            </a:r>
            <a:endParaRPr lang="en-US" altLang="zh-CN" dirty="0"/>
          </a:p>
          <a:p>
            <a:pPr marL="0" indent="0">
              <a:buNone/>
            </a:pPr>
            <a:endParaRPr lang="en-US" altLang="zh-CN" dirty="0"/>
          </a:p>
          <a:p>
            <a:pPr marL="0" indent="0">
              <a:buNone/>
            </a:pPr>
            <a:r>
              <a:rPr lang="zh-CN" altLang="en-US" dirty="0"/>
              <a:t>目前建议使用的材料组合为：</a:t>
            </a:r>
            <a:endParaRPr lang="en-US" altLang="zh-CN" dirty="0"/>
          </a:p>
          <a:p>
            <a:endParaRPr lang="en-US" altLang="zh-CN" dirty="0"/>
          </a:p>
          <a:p>
            <a:pPr marL="0" indent="0">
              <a:buNone/>
            </a:pPr>
            <a:r>
              <a:rPr lang="zh-CN" altLang="en-US" dirty="0"/>
              <a:t>核心词汇表（</a:t>
            </a:r>
            <a:r>
              <a:rPr lang="en-US" altLang="zh-CN" dirty="0"/>
              <a:t>470</a:t>
            </a:r>
            <a:r>
              <a:rPr lang="zh-CN" altLang="en-US" dirty="0"/>
              <a:t>词）</a:t>
            </a:r>
            <a:r>
              <a:rPr lang="en-US" altLang="zh-CN" dirty="0"/>
              <a:t>+</a:t>
            </a:r>
            <a:r>
              <a:rPr lang="zh-CN" altLang="en-US" dirty="0"/>
              <a:t>剑桥词典（没有</a:t>
            </a:r>
            <a:r>
              <a:rPr lang="en-US" altLang="zh-CN" dirty="0"/>
              <a:t>APP</a:t>
            </a:r>
            <a:r>
              <a:rPr lang="zh-CN" altLang="en-US" dirty="0"/>
              <a:t>，只有手机网页版和电脑网页版）</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half" idx="1"/>
          </p:nvPr>
        </p:nvSpPr>
        <p:spPr/>
        <p:txBody>
          <a:bodyPr/>
          <a:lstStyle/>
          <a:p>
            <a:endParaRPr lang="zh-CN" altLang="en-US" dirty="0"/>
          </a:p>
        </p:txBody>
      </p:sp>
      <p:pic>
        <p:nvPicPr>
          <p:cNvPr id="6" name="图片 5"/>
          <p:cNvPicPr>
            <a:picLocks noChangeAspect="1"/>
          </p:cNvPicPr>
          <p:nvPr/>
        </p:nvPicPr>
        <p:blipFill>
          <a:blip r:embed="rId2"/>
          <a:stretch>
            <a:fillRect/>
          </a:stretch>
        </p:blipFill>
        <p:spPr>
          <a:xfrm>
            <a:off x="393269" y="991517"/>
            <a:ext cx="4955018" cy="5456907"/>
          </a:xfrm>
          <a:prstGeom prst="rect">
            <a:avLst/>
          </a:prstGeom>
        </p:spPr>
      </p:pic>
      <p:pic>
        <p:nvPicPr>
          <p:cNvPr id="9" name="图片 8"/>
          <p:cNvPicPr>
            <a:picLocks noChangeAspect="1"/>
          </p:cNvPicPr>
          <p:nvPr/>
        </p:nvPicPr>
        <p:blipFill>
          <a:blip r:embed="rId3"/>
          <a:stretch>
            <a:fillRect/>
          </a:stretch>
        </p:blipFill>
        <p:spPr>
          <a:xfrm>
            <a:off x="5706737" y="822813"/>
            <a:ext cx="5127950" cy="1863236"/>
          </a:xfrm>
          <a:prstGeom prst="rect">
            <a:avLst/>
          </a:prstGeom>
        </p:spPr>
      </p:pic>
      <p:pic>
        <p:nvPicPr>
          <p:cNvPr id="10" name="图片 9"/>
          <p:cNvPicPr>
            <a:picLocks noChangeAspect="1"/>
          </p:cNvPicPr>
          <p:nvPr/>
        </p:nvPicPr>
        <p:blipFill>
          <a:blip r:embed="rId4"/>
          <a:stretch>
            <a:fillRect/>
          </a:stretch>
        </p:blipFill>
        <p:spPr>
          <a:xfrm>
            <a:off x="5782487" y="2765233"/>
            <a:ext cx="5999937" cy="1954403"/>
          </a:xfrm>
          <a:prstGeom prst="rect">
            <a:avLst/>
          </a:prstGeom>
        </p:spPr>
      </p:pic>
      <p:pic>
        <p:nvPicPr>
          <p:cNvPr id="11" name="图片 10"/>
          <p:cNvPicPr>
            <a:picLocks noChangeAspect="1"/>
          </p:cNvPicPr>
          <p:nvPr/>
        </p:nvPicPr>
        <p:blipFill>
          <a:blip r:embed="rId5"/>
          <a:stretch>
            <a:fillRect/>
          </a:stretch>
        </p:blipFill>
        <p:spPr>
          <a:xfrm>
            <a:off x="5782487" y="4960074"/>
            <a:ext cx="4961712" cy="1497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第一讲教学计划</a:t>
            </a:r>
          </a:p>
        </p:txBody>
      </p:sp>
      <p:sp>
        <p:nvSpPr>
          <p:cNvPr id="3" name="内容占位符 2"/>
          <p:cNvSpPr>
            <a:spLocks noGrp="1"/>
          </p:cNvSpPr>
          <p:nvPr>
            <p:ph sz="half" idx="1"/>
          </p:nvPr>
        </p:nvSpPr>
        <p:spPr/>
        <p:txBody>
          <a:bodyPr/>
          <a:lstStyle/>
          <a:p>
            <a:pPr marL="0" indent="0">
              <a:lnSpc>
                <a:spcPct val="150000"/>
              </a:lnSpc>
              <a:buNone/>
            </a:pPr>
            <a:r>
              <a:rPr lang="en-US" altLang="zh-CN" dirty="0"/>
              <a:t>1</a:t>
            </a:r>
            <a:r>
              <a:rPr lang="zh-CN" altLang="en-US" dirty="0"/>
              <a:t>、从网上搜不到的阅读题设计理念</a:t>
            </a:r>
            <a:endParaRPr lang="en-US" altLang="zh-CN" dirty="0"/>
          </a:p>
          <a:p>
            <a:pPr marL="0" indent="0">
              <a:lnSpc>
                <a:spcPct val="150000"/>
              </a:lnSpc>
              <a:buNone/>
            </a:pPr>
            <a:r>
              <a:rPr lang="en-US" altLang="zh-CN" dirty="0"/>
              <a:t>2</a:t>
            </a:r>
            <a:r>
              <a:rPr lang="zh-CN" altLang="en-US" dirty="0"/>
              <a:t>、短期冲刺所需要的材料评析及答疑</a:t>
            </a:r>
            <a:endParaRPr lang="en-US" altLang="zh-CN" dirty="0"/>
          </a:p>
          <a:p>
            <a:pPr marL="0" indent="0">
              <a:lnSpc>
                <a:spcPct val="150000"/>
              </a:lnSpc>
              <a:buNone/>
            </a:pPr>
            <a:r>
              <a:rPr lang="en-US" altLang="zh-CN" dirty="0"/>
              <a:t>3</a:t>
            </a:r>
            <a:r>
              <a:rPr lang="zh-CN" altLang="en-US" dirty="0"/>
              <a:t>、填空题的战略方针</a:t>
            </a:r>
            <a:endParaRPr lang="en-US" altLang="zh-CN" dirty="0"/>
          </a:p>
          <a:p>
            <a:pPr marL="0" indent="0">
              <a:lnSpc>
                <a:spcPct val="150000"/>
              </a:lnSpc>
              <a:buNone/>
            </a:pPr>
            <a:r>
              <a:rPr lang="en-US" altLang="zh-CN" dirty="0"/>
              <a:t>4</a:t>
            </a:r>
            <a:r>
              <a:rPr lang="zh-CN" altLang="en-US" dirty="0"/>
              <a:t>、填空题主干题型的解题方法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为什么要先做填空题</a:t>
            </a:r>
          </a:p>
        </p:txBody>
      </p:sp>
      <p:sp>
        <p:nvSpPr>
          <p:cNvPr id="3" name="内容占位符 2"/>
          <p:cNvSpPr>
            <a:spLocks noGrp="1"/>
          </p:cNvSpPr>
          <p:nvPr>
            <p:ph sz="half" idx="1"/>
          </p:nvPr>
        </p:nvSpPr>
        <p:spPr>
          <a:xfrm>
            <a:off x="904875" y="2434273"/>
            <a:ext cx="11569148" cy="4195481"/>
          </a:xfrm>
        </p:spPr>
        <p:txBody>
          <a:bodyPr/>
          <a:lstStyle/>
          <a:p>
            <a:r>
              <a:rPr lang="zh-CN" altLang="en-US" dirty="0"/>
              <a:t>难度最小</a:t>
            </a:r>
            <a:endParaRPr lang="en-US" altLang="zh-CN" dirty="0"/>
          </a:p>
          <a:p>
            <a:r>
              <a:rPr lang="zh-CN" altLang="en-US" dirty="0"/>
              <a:t>没法蒙</a:t>
            </a:r>
            <a:endParaRPr lang="en-US" altLang="zh-CN" dirty="0"/>
          </a:p>
          <a:p>
            <a:r>
              <a:rPr lang="zh-CN" altLang="en-US" dirty="0"/>
              <a:t>填空题的区间可以指导其他题型的定位</a:t>
            </a:r>
            <a:endParaRPr lang="zh-CN"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794133" y="1585067"/>
            <a:ext cx="11569148" cy="4195481"/>
          </a:xfrm>
        </p:spPr>
        <p:txBody>
          <a:bodyPr/>
          <a:lstStyle/>
          <a:p>
            <a:pPr marL="0" indent="0" fontAlgn="base">
              <a:spcBef>
                <a:spcPct val="0"/>
              </a:spcBef>
              <a:spcAft>
                <a:spcPct val="0"/>
              </a:spcAft>
              <a:buNone/>
            </a:pPr>
            <a:r>
              <a:rPr lang="zh-CN" altLang="en-US" sz="3200" b="1" dirty="0">
                <a:latin typeface="微软雅黑" panose="020B0503020204020204" charset="-122"/>
                <a:ea typeface="微软雅黑" panose="020B0503020204020204" charset="-122"/>
              </a:rPr>
              <a:t>无选项填空题</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zh-CN" altLang="en-US" sz="3200" b="1" dirty="0">
                <a:latin typeface="微软雅黑" panose="020B0503020204020204" charset="-122"/>
                <a:ea typeface="微软雅黑" panose="020B0503020204020204" charset="-122"/>
              </a:rPr>
              <a:t>（段落填空、句子填空、简答、表格、流程、图画）规则：</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b="1" dirty="0">
              <a:solidFill>
                <a:srgbClr val="002060"/>
              </a:solidFill>
              <a:latin typeface="微软雅黑" panose="020B0503020204020204" charset="-122"/>
              <a:ea typeface="微软雅黑" panose="020B0503020204020204" charset="-122"/>
            </a:endParaRPr>
          </a:p>
          <a:p>
            <a:pPr marL="0" indent="0" fontAlgn="base">
              <a:spcBef>
                <a:spcPct val="0"/>
              </a:spcBef>
              <a:spcAft>
                <a:spcPct val="0"/>
              </a:spcAft>
              <a:buNone/>
            </a:pPr>
            <a:r>
              <a:rPr lang="zh-CN" altLang="en-US" b="1" dirty="0">
                <a:solidFill>
                  <a:srgbClr val="FF0000"/>
                </a:solidFill>
                <a:latin typeface="微软雅黑" panose="020B0503020204020204" charset="-122"/>
                <a:ea typeface="微软雅黑" panose="020B0503020204020204" charset="-122"/>
              </a:rPr>
              <a:t>局部</a:t>
            </a:r>
            <a:r>
              <a:rPr lang="zh-CN" altLang="en-US" b="1" dirty="0">
                <a:latin typeface="微软雅黑" panose="020B0503020204020204" charset="-122"/>
                <a:ea typeface="微软雅黑" panose="020B0503020204020204" charset="-122"/>
              </a:rPr>
              <a:t>（区间性出题，确定开始结束位置）</a:t>
            </a: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b="1" dirty="0">
              <a:solidFill>
                <a:srgbClr val="002060"/>
              </a:solidFill>
              <a:latin typeface="微软雅黑" panose="020B0503020204020204" charset="-122"/>
              <a:ea typeface="微软雅黑" panose="020B0503020204020204" charset="-122"/>
            </a:endParaRPr>
          </a:p>
          <a:p>
            <a:pPr marL="0" indent="0" fontAlgn="base">
              <a:spcBef>
                <a:spcPct val="0"/>
              </a:spcBef>
              <a:spcAft>
                <a:spcPct val="0"/>
              </a:spcAft>
              <a:buNone/>
            </a:pPr>
            <a:r>
              <a:rPr lang="zh-CN" altLang="en-US" b="1" dirty="0">
                <a:solidFill>
                  <a:srgbClr val="FF0000"/>
                </a:solidFill>
                <a:latin typeface="微软雅黑" panose="020B0503020204020204" charset="-122"/>
                <a:ea typeface="微软雅黑" panose="020B0503020204020204" charset="-122"/>
              </a:rPr>
              <a:t>顺序</a:t>
            </a:r>
            <a:r>
              <a:rPr lang="zh-CN" altLang="en-US" b="1" dirty="0">
                <a:latin typeface="微软雅黑" panose="020B0503020204020204" charset="-122"/>
                <a:ea typeface="微软雅黑" panose="020B0503020204020204" charset="-122"/>
              </a:rPr>
              <a:t>（要学会跳题，做不好跟是否按顺序并无关系</a:t>
            </a:r>
            <a:r>
              <a:rPr lang="zh-CN" altLang="en-US" b="1" dirty="0">
                <a:latin typeface="微软雅黑" panose="020B0503020204020204" charset="-122"/>
              </a:rPr>
              <a:t>）</a:t>
            </a:r>
            <a:endParaRPr lang="en-US" altLang="zh-CN" sz="2000"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b="1" dirty="0">
              <a:solidFill>
                <a:srgbClr val="002060"/>
              </a:solidFill>
              <a:latin typeface="微软雅黑" panose="020B0503020204020204" charset="-122"/>
              <a:ea typeface="微软雅黑" panose="020B0503020204020204" charset="-122"/>
            </a:endParaRPr>
          </a:p>
          <a:p>
            <a:pPr marL="0" indent="0" fontAlgn="base">
              <a:spcBef>
                <a:spcPct val="0"/>
              </a:spcBef>
              <a:spcAft>
                <a:spcPct val="0"/>
              </a:spcAft>
              <a:buNone/>
            </a:pPr>
            <a:r>
              <a:rPr lang="zh-CN" altLang="en-US" b="1" dirty="0">
                <a:solidFill>
                  <a:srgbClr val="FF0000"/>
                </a:solidFill>
                <a:latin typeface="微软雅黑" panose="020B0503020204020204" charset="-122"/>
                <a:ea typeface="微软雅黑" panose="020B0503020204020204" charset="-122"/>
              </a:rPr>
              <a:t>原词</a:t>
            </a:r>
            <a:r>
              <a:rPr lang="zh-CN" altLang="en-US" b="1" dirty="0">
                <a:latin typeface="微软雅黑" panose="020B0503020204020204" charset="-122"/>
                <a:ea typeface="微软雅黑" panose="020B0503020204020204" charset="-122"/>
              </a:rPr>
              <a:t>（词性不能改，包括单复数也不能改）</a:t>
            </a:r>
            <a:endParaRPr lang="zh-CN" altLang="en-US" sz="2000" dirty="0">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11702" y="1430614"/>
            <a:ext cx="11569148" cy="4195481"/>
          </a:xfrm>
        </p:spPr>
        <p:txBody>
          <a:bodyPr/>
          <a:lstStyle/>
          <a:p>
            <a:pPr marL="0" indent="0" fontAlgn="base">
              <a:spcBef>
                <a:spcPct val="0"/>
              </a:spcBef>
              <a:spcAft>
                <a:spcPct val="0"/>
              </a:spcAft>
              <a:buNone/>
            </a:pPr>
            <a:r>
              <a:rPr lang="zh-CN" altLang="en-US" sz="3200" b="1" dirty="0">
                <a:latin typeface="微软雅黑" panose="020B0503020204020204" charset="-122"/>
                <a:ea typeface="微软雅黑" panose="020B0503020204020204" charset="-122"/>
              </a:rPr>
              <a:t>解题标准步骤</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1</a:t>
            </a:r>
            <a:r>
              <a:rPr lang="zh-CN" altLang="en-US" sz="3200" b="1" dirty="0">
                <a:latin typeface="微软雅黑" panose="020B0503020204020204" charset="-122"/>
                <a:ea typeface="微软雅黑" panose="020B0503020204020204" charset="-122"/>
              </a:rPr>
              <a:t>、定段</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2</a:t>
            </a:r>
            <a:r>
              <a:rPr lang="zh-CN" altLang="en-US" sz="3200" b="1" dirty="0">
                <a:latin typeface="微软雅黑" panose="020B0503020204020204" charset="-122"/>
                <a:ea typeface="微软雅黑" panose="020B0503020204020204" charset="-122"/>
              </a:rPr>
              <a:t>、定句</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3</a:t>
            </a:r>
            <a:r>
              <a:rPr lang="zh-CN" altLang="en-US" sz="3200" b="1" dirty="0">
                <a:latin typeface="微软雅黑" panose="020B0503020204020204" charset="-122"/>
                <a:ea typeface="微软雅黑" panose="020B0503020204020204" charset="-122"/>
              </a:rPr>
              <a:t>、定词</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4</a:t>
            </a:r>
            <a:r>
              <a:rPr lang="zh-CN" altLang="en-US" sz="3200" b="1" dirty="0">
                <a:latin typeface="微软雅黑" panose="020B0503020204020204" charset="-122"/>
                <a:ea typeface="微软雅黑" panose="020B0503020204020204" charset="-122"/>
              </a:rPr>
              <a:t>、检验</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18052" y="907374"/>
            <a:ext cx="11569148" cy="4195481"/>
          </a:xfrm>
        </p:spPr>
        <p:txBody>
          <a:bodyPr/>
          <a:lstStyle/>
          <a:p>
            <a:pPr marL="0" indent="0" fontAlgn="base">
              <a:spcBef>
                <a:spcPct val="0"/>
              </a:spcBef>
              <a:spcAft>
                <a:spcPct val="0"/>
              </a:spcAft>
              <a:buNone/>
            </a:pPr>
            <a:r>
              <a:rPr lang="zh-CN" altLang="en-US" sz="3200" b="1" dirty="0">
                <a:latin typeface="微软雅黑" panose="020B0503020204020204" charset="-122"/>
                <a:ea typeface="微软雅黑" panose="020B0503020204020204" charset="-122"/>
              </a:rPr>
              <a:t>解题标准步骤</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1</a:t>
            </a:r>
            <a:r>
              <a:rPr lang="zh-CN" altLang="en-US" sz="3200" b="1" dirty="0">
                <a:latin typeface="微软雅黑" panose="020B0503020204020204" charset="-122"/>
                <a:ea typeface="微软雅黑" panose="020B0503020204020204" charset="-122"/>
              </a:rPr>
              <a:t>、定段：用尽可能多的名词帮我们定位（数字 符号 大写）</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2</a:t>
            </a:r>
            <a:r>
              <a:rPr lang="zh-CN" altLang="en-US" sz="3200" b="1" dirty="0">
                <a:latin typeface="微软雅黑" panose="020B0503020204020204" charset="-122"/>
                <a:ea typeface="微软雅黑" panose="020B0503020204020204" charset="-122"/>
              </a:rPr>
              <a:t>、定句</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3</a:t>
            </a:r>
            <a:r>
              <a:rPr lang="zh-CN" altLang="en-US" sz="3200" b="1" dirty="0">
                <a:latin typeface="微软雅黑" panose="020B0503020204020204" charset="-122"/>
                <a:ea typeface="微软雅黑" panose="020B0503020204020204" charset="-122"/>
              </a:rPr>
              <a:t>、定词</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4</a:t>
            </a:r>
            <a:r>
              <a:rPr lang="zh-CN" altLang="en-US" sz="3200" b="1" dirty="0">
                <a:latin typeface="微软雅黑" panose="020B0503020204020204" charset="-122"/>
                <a:ea typeface="微软雅黑" panose="020B0503020204020204" charset="-122"/>
              </a:rPr>
              <a:t>、检验</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76555" y="1422400"/>
            <a:ext cx="10893287" cy="4195481"/>
          </a:xfrm>
        </p:spPr>
        <p:txBody>
          <a:bodyPr/>
          <a:lstStyle/>
          <a:p>
            <a:pPr marL="0" indent="0">
              <a:buNone/>
            </a:pPr>
            <a:r>
              <a:rPr lang="en-US" altLang="zh-CN" b="1" dirty="0"/>
              <a:t>Facial Vision</a:t>
            </a:r>
            <a:endParaRPr lang="zh-CN" altLang="zh-CN" dirty="0"/>
          </a:p>
          <a:p>
            <a:pPr marL="0" indent="0">
              <a:buNone/>
            </a:pPr>
            <a:endParaRPr lang="en-US" altLang="zh-CN" dirty="0"/>
          </a:p>
          <a:p>
            <a:pPr marL="0" indent="0">
              <a:buNone/>
            </a:pPr>
            <a:r>
              <a:rPr lang="en-US" altLang="zh-CN" dirty="0"/>
              <a:t>Blind people report that so-called 'facial vision' is comparable to the sensation of touch on the face. In fact, the sensation is more similar to the way in which pain from a 6………………. arm or leg might be felt. The ability actually comes from perceiving 7……echoes…………. through the ears. However, even before this was understood, the principle had been applied in the design of instruments which calculated the 8………depth………. of the seabed. This was followed by a wartime application in devices for finding 9……submarines…………(C7P20)</a:t>
            </a:r>
            <a:endParaRPr lang="zh-CN"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114301" y="1041400"/>
            <a:ext cx="11896724" cy="4195481"/>
          </a:xfrm>
        </p:spPr>
        <p:txBody>
          <a:bodyPr/>
          <a:lstStyle/>
          <a:p>
            <a:pPr marL="0" indent="0">
              <a:buNone/>
            </a:pPr>
            <a:r>
              <a:rPr lang="en-US" altLang="zh-CN" b="1" dirty="0"/>
              <a:t>D </a:t>
            </a:r>
            <a:r>
              <a:rPr lang="en-US" altLang="zh-CN" dirty="0"/>
              <a:t> What else might the engineer think of? Well, blind humans sometimes seem to have an uncanny sense of obstacles in their path. It has been given the name 'facial vision', because blind people have reported that it feels a bit like the sense of touch, on the face. One report tells of a totally blind boy who could ride his tricycle at good speed round the block near his home, using facial vision. Experiments showed that, in fact, facial vision is nothing to do with touch or the front of the face, although the sensation may be referred to the front of the face, like the referred pain in a phantom limb. The sensation of facial vision, it turns out, really goes in through the ears. Blind people, without even being aware of the fact, are actually using echoes of their own footsteps and of other sounds, to sense the presence of obstacles. Before this was discovered, engineers had already built instruments to exploit the principle, for example to measure the depth of the sea under a ship. After this technique had been invented, it was only a matter of time before weapons designers adapted it for the detection of submarines. Both sides in the Second World War relied heavily on these devices, under such codenames as Asdic (British) and Sonar (American), as well as Radar (American) or RDF (British), which uses radio echoes rather than sound echoes.</a:t>
            </a:r>
            <a:endParaRPr lang="zh-CN"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11150" y="1331595"/>
            <a:ext cx="11569148" cy="4195481"/>
          </a:xfrm>
        </p:spPr>
        <p:txBody>
          <a:bodyPr/>
          <a:lstStyle/>
          <a:p>
            <a:pPr marL="0" indent="0">
              <a:buNone/>
            </a:pPr>
            <a:r>
              <a:rPr lang="en-US" altLang="zh-CN" dirty="0"/>
              <a:t>Choose </a:t>
            </a:r>
            <a:r>
              <a:rPr lang="en-US" altLang="zh-CN" b="1" dirty="0"/>
              <a:t>ONE WORD ONLY</a:t>
            </a:r>
            <a:r>
              <a:rPr lang="en-US" altLang="zh-CN" dirty="0"/>
              <a:t> from the passage for each answer.</a:t>
            </a:r>
            <a:endParaRPr lang="zh-CN" altLang="zh-CN" dirty="0"/>
          </a:p>
          <a:p>
            <a:pPr marL="0" indent="0">
              <a:buNone/>
            </a:pPr>
            <a:r>
              <a:rPr lang="en-US" altLang="zh-CN" dirty="0"/>
              <a:t>Write your answers in boxes 1-3 on your answer sheet.</a:t>
            </a:r>
            <a:endParaRPr lang="zh-CN" altLang="zh-CN" dirty="0"/>
          </a:p>
          <a:p>
            <a:pPr marL="0" indent="0">
              <a:buNone/>
            </a:pPr>
            <a:r>
              <a:rPr lang="en-US" altLang="zh-CN" dirty="0"/>
              <a:t> </a:t>
            </a:r>
            <a:endParaRPr lang="zh-CN" altLang="zh-CN" dirty="0"/>
          </a:p>
          <a:p>
            <a:pPr marL="0" indent="0">
              <a:buNone/>
            </a:pPr>
            <a:r>
              <a:rPr lang="en-US" altLang="zh-CN" dirty="0"/>
              <a:t>Some plastics behave in a similar way to 1. __candlewax_______ in that they melt under heat and can be </a:t>
            </a:r>
            <a:r>
              <a:rPr lang="en-US" altLang="zh-CN" dirty="0" err="1"/>
              <a:t>moulded</a:t>
            </a:r>
            <a:r>
              <a:rPr lang="en-US" altLang="zh-CN" dirty="0"/>
              <a:t> into new forms. Bakelite was unique because it was the first material to be both entirely 2. ___synthetic_____ in origin, and thermosetting. </a:t>
            </a:r>
            <a:endParaRPr lang="zh-CN" altLang="zh-CN" dirty="0"/>
          </a:p>
          <a:p>
            <a:pPr marL="0" indent="0">
              <a:buNone/>
            </a:pPr>
            <a:r>
              <a:rPr lang="en-US" altLang="zh-CN" dirty="0"/>
              <a:t>There were several reasons for the research into plastics in the nineteenth century, among them the great advances that had been made in the field of 3. ___chemistry_____ and the search for alternatives to natural resources like ivory. (C5P40)</a:t>
            </a:r>
            <a:endParaRPr lang="zh-CN"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706755" y="1051560"/>
            <a:ext cx="3930650" cy="4831080"/>
          </a:xfrm>
          <a:prstGeom prst="rect">
            <a:avLst/>
          </a:prstGeom>
          <a:noFill/>
        </p:spPr>
        <p:txBody>
          <a:bodyPr wrap="square" rtlCol="0">
            <a:spAutoFit/>
          </a:bodyPr>
          <a:lstStyle/>
          <a:p>
            <a:r>
              <a:rPr lang="en-US" altLang="zh-CN" sz="2800" dirty="0"/>
              <a:t>Some plastics behave in a similar way to 1. _________ in that they melt under heat and can be </a:t>
            </a:r>
            <a:r>
              <a:rPr lang="en-US" altLang="zh-CN" sz="2800" dirty="0" err="1"/>
              <a:t>moulded</a:t>
            </a:r>
            <a:r>
              <a:rPr lang="en-US" altLang="zh-CN" sz="2800" dirty="0"/>
              <a:t> into new forms. Bakelite was unique because it was the first material to be both entirely 2. ________ in origin, and thermosetting. </a:t>
            </a:r>
            <a:endParaRPr lang="zh-CN" altLang="zh-CN" sz="2800" dirty="0"/>
          </a:p>
        </p:txBody>
      </p:sp>
      <p:sp>
        <p:nvSpPr>
          <p:cNvPr id="6" name="TextBox 4"/>
          <p:cNvSpPr txBox="1"/>
          <p:nvPr/>
        </p:nvSpPr>
        <p:spPr>
          <a:xfrm>
            <a:off x="5332500" y="1051815"/>
            <a:ext cx="6408925" cy="5262979"/>
          </a:xfrm>
          <a:prstGeom prst="rect">
            <a:avLst/>
          </a:prstGeom>
          <a:noFill/>
        </p:spPr>
        <p:txBody>
          <a:bodyPr wrap="square" rtlCol="0">
            <a:spAutoFit/>
          </a:bodyPr>
          <a:lstStyle/>
          <a:p>
            <a:r>
              <a:rPr lang="en-US" altLang="zh-CN" sz="2800" dirty="0"/>
              <a:t>The term 'plastic' comes from the Greek </a:t>
            </a:r>
            <a:r>
              <a:rPr lang="en-US" altLang="zh-CN" sz="2800" i="1" dirty="0" err="1"/>
              <a:t>plassein</a:t>
            </a:r>
            <a:r>
              <a:rPr lang="en-US" altLang="zh-CN" sz="2800" dirty="0"/>
              <a:t>, meaning 'to </a:t>
            </a:r>
            <a:r>
              <a:rPr lang="en-US" altLang="zh-CN" sz="2800" dirty="0" err="1"/>
              <a:t>mould</a:t>
            </a:r>
            <a:r>
              <a:rPr lang="en-US" altLang="zh-CN" sz="2800" dirty="0"/>
              <a:t>'. Some plastics are derived from natural sources, some are semi-synthetic (the result of chemical action on a natural substance), and some are entirely synthetic, that is, chemically engineered from the constituents of coal or oil. Some are 'thermoplastic', which means that, like candlewax, they melt when heated and can then be reshaped. </a:t>
            </a:r>
            <a:endParaRPr lang="zh-CN" altLang="zh-CN" sz="2800" dirty="0"/>
          </a:p>
        </p:txBody>
      </p:sp>
      <p:cxnSp>
        <p:nvCxnSpPr>
          <p:cNvPr id="3" name="直接连接符 2">
            <a:extLst>
              <a:ext uri="{FF2B5EF4-FFF2-40B4-BE49-F238E27FC236}">
                <a16:creationId xmlns:a16="http://schemas.microsoft.com/office/drawing/2014/main" id="{A4BC9D41-8534-239B-2A29-C2A759686397}"/>
              </a:ext>
            </a:extLst>
          </p:cNvPr>
          <p:cNvCxnSpPr/>
          <p:nvPr/>
        </p:nvCxnSpPr>
        <p:spPr>
          <a:xfrm flipH="1">
            <a:off x="5012012" y="1051560"/>
            <a:ext cx="68752" cy="492297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502920" y="1318895"/>
            <a:ext cx="4299585" cy="4399915"/>
          </a:xfrm>
          <a:prstGeom prst="rect">
            <a:avLst/>
          </a:prstGeom>
          <a:noFill/>
        </p:spPr>
        <p:txBody>
          <a:bodyPr wrap="square" rtlCol="0">
            <a:spAutoFit/>
          </a:bodyPr>
          <a:lstStyle/>
          <a:p>
            <a:r>
              <a:rPr lang="en-US" altLang="zh-CN" sz="2800" dirty="0"/>
              <a:t>Some plastics behave in a similar way to 1. _________ in that they melt under heat and can be </a:t>
            </a:r>
            <a:r>
              <a:rPr lang="en-US" altLang="zh-CN" sz="2800" dirty="0" err="1"/>
              <a:t>moulded</a:t>
            </a:r>
            <a:r>
              <a:rPr lang="en-US" altLang="zh-CN" sz="2800" dirty="0"/>
              <a:t> into new forms. Bakelite was unique because it was the first material to be both entirely 2. ________ in origin, and thermosetting. </a:t>
            </a:r>
            <a:endParaRPr lang="zh-CN" altLang="zh-CN" sz="2800" dirty="0"/>
          </a:p>
        </p:txBody>
      </p:sp>
      <p:sp>
        <p:nvSpPr>
          <p:cNvPr id="6" name="TextBox 4"/>
          <p:cNvSpPr txBox="1"/>
          <p:nvPr/>
        </p:nvSpPr>
        <p:spPr>
          <a:xfrm>
            <a:off x="5261380" y="1397255"/>
            <a:ext cx="6408925" cy="2677656"/>
          </a:xfrm>
          <a:prstGeom prst="rect">
            <a:avLst/>
          </a:prstGeom>
          <a:noFill/>
        </p:spPr>
        <p:txBody>
          <a:bodyPr wrap="square" rtlCol="0">
            <a:spAutoFit/>
          </a:bodyPr>
          <a:lstStyle/>
          <a:p>
            <a:r>
              <a:rPr lang="en-US" altLang="zh-CN" sz="2800" dirty="0"/>
              <a:t>Others are 'thermosetting': like eggs, they cannot revert to their original viscous state, and their shape is thus fixed for ever. Bakelite had the distinction of being the first totally synthetic thermosetting plastic.</a:t>
            </a:r>
            <a:endParaRPr lang="zh-CN" altLang="zh-CN" sz="2800" dirty="0"/>
          </a:p>
        </p:txBody>
      </p:sp>
      <p:cxnSp>
        <p:nvCxnSpPr>
          <p:cNvPr id="2" name="直接连接符 1">
            <a:extLst>
              <a:ext uri="{FF2B5EF4-FFF2-40B4-BE49-F238E27FC236}">
                <a16:creationId xmlns:a16="http://schemas.microsoft.com/office/drawing/2014/main" id="{2B515B39-215D-5D7B-A319-A4D69D3566A4}"/>
              </a:ext>
            </a:extLst>
          </p:cNvPr>
          <p:cNvCxnSpPr/>
          <p:nvPr/>
        </p:nvCxnSpPr>
        <p:spPr>
          <a:xfrm flipH="1">
            <a:off x="5012012" y="1051560"/>
            <a:ext cx="68752" cy="492297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592455" y="1229360"/>
            <a:ext cx="4239895" cy="4399915"/>
          </a:xfrm>
          <a:prstGeom prst="rect">
            <a:avLst/>
          </a:prstGeom>
          <a:noFill/>
        </p:spPr>
        <p:txBody>
          <a:bodyPr wrap="square" rtlCol="0">
            <a:spAutoFit/>
          </a:bodyPr>
          <a:lstStyle/>
          <a:p>
            <a:r>
              <a:rPr lang="en-US" altLang="zh-CN" sz="2800" dirty="0"/>
              <a:t>There were several reasons for the research into plastics in the nineteenth century, among them the great advances that had been made in the field of 3. ________ and the search for alternatives to natural resources like ivory.</a:t>
            </a:r>
            <a:endParaRPr lang="zh-CN" altLang="zh-CN" sz="2800" dirty="0"/>
          </a:p>
        </p:txBody>
      </p:sp>
      <p:sp>
        <p:nvSpPr>
          <p:cNvPr id="6" name="TextBox 4"/>
          <p:cNvSpPr txBox="1"/>
          <p:nvPr/>
        </p:nvSpPr>
        <p:spPr>
          <a:xfrm>
            <a:off x="5049079" y="928703"/>
            <a:ext cx="6824870" cy="5262979"/>
          </a:xfrm>
          <a:prstGeom prst="rect">
            <a:avLst/>
          </a:prstGeom>
          <a:noFill/>
        </p:spPr>
        <p:txBody>
          <a:bodyPr wrap="square" rtlCol="0">
            <a:spAutoFit/>
          </a:bodyPr>
          <a:lstStyle/>
          <a:p>
            <a:r>
              <a:rPr lang="en-US" altLang="zh-CN" sz="2800" dirty="0"/>
              <a:t>The history of today‘s plastics begins with the discovery of a series of semi-synthetic thermoplastic materials in the mid-nineteenth century. The impetus behind the development of these early plastics was generated by a number of factors—immense technological progress in the domain of chemistry, coupled with wider cultural changes, and the pragmatic  need to find acceptable substitutes for dwindling supplies of ’luxury‘ materials such as tortoiseshell and ivory</a:t>
            </a:r>
            <a:endParaRPr lang="zh-CN" altLang="zh-CN" sz="2800" dirty="0"/>
          </a:p>
        </p:txBody>
      </p:sp>
      <p:cxnSp>
        <p:nvCxnSpPr>
          <p:cNvPr id="2" name="直接连接符 1">
            <a:extLst>
              <a:ext uri="{FF2B5EF4-FFF2-40B4-BE49-F238E27FC236}">
                <a16:creationId xmlns:a16="http://schemas.microsoft.com/office/drawing/2014/main" id="{6E2DC2D2-5BD9-EF8C-38A7-1964ECCC1B3A}"/>
              </a:ext>
            </a:extLst>
          </p:cNvPr>
          <p:cNvCxnSpPr/>
          <p:nvPr/>
        </p:nvCxnSpPr>
        <p:spPr>
          <a:xfrm flipH="1">
            <a:off x="4908887" y="1051560"/>
            <a:ext cx="68752" cy="492297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206" y="1234635"/>
            <a:ext cx="1705769" cy="369332"/>
          </a:xfrm>
          <a:prstGeom prst="rect">
            <a:avLst/>
          </a:prstGeom>
          <a:noFill/>
        </p:spPr>
        <p:txBody>
          <a:bodyPr wrap="square" rtlCol="0">
            <a:spAutoFit/>
          </a:bodyPr>
          <a:lstStyle/>
          <a:p>
            <a:r>
              <a:rPr lang="zh-CN" altLang="en-US" dirty="0">
                <a:solidFill>
                  <a:schemeClr val="bg1"/>
                </a:solidFill>
              </a:rPr>
              <a:t>剑</a:t>
            </a:r>
            <a:r>
              <a:rPr lang="en-US" altLang="zh-CN" dirty="0">
                <a:solidFill>
                  <a:schemeClr val="bg1"/>
                </a:solidFill>
              </a:rPr>
              <a:t>12 Test7</a:t>
            </a:r>
            <a:endParaRPr lang="zh-CN" altLang="en-US" dirty="0">
              <a:solidFill>
                <a:schemeClr val="bg1"/>
              </a:solidFill>
            </a:endParaRPr>
          </a:p>
        </p:txBody>
      </p:sp>
      <p:sp>
        <p:nvSpPr>
          <p:cNvPr id="4" name="内容占位符 3"/>
          <p:cNvSpPr>
            <a:spLocks noGrp="1"/>
          </p:cNvSpPr>
          <p:nvPr>
            <p:ph sz="half" idx="1"/>
          </p:nvPr>
        </p:nvSpPr>
        <p:spPr/>
        <p:txBody>
          <a:bodyPr/>
          <a:lstStyle/>
          <a:p>
            <a:endParaRPr lang="zh-CN" altLang="en-US" dirty="0"/>
          </a:p>
        </p:txBody>
      </p:sp>
      <p:pic>
        <p:nvPicPr>
          <p:cNvPr id="5" name="图片 4"/>
          <p:cNvPicPr>
            <a:picLocks noChangeAspect="1"/>
          </p:cNvPicPr>
          <p:nvPr/>
        </p:nvPicPr>
        <p:blipFill>
          <a:blip r:embed="rId2"/>
          <a:stretch>
            <a:fillRect/>
          </a:stretch>
        </p:blipFill>
        <p:spPr>
          <a:xfrm>
            <a:off x="809927" y="687705"/>
            <a:ext cx="4754720" cy="5781675"/>
          </a:xfrm>
          <a:prstGeom prst="rect">
            <a:avLst/>
          </a:prstGeom>
        </p:spPr>
      </p:pic>
      <p:pic>
        <p:nvPicPr>
          <p:cNvPr id="6" name="图片 5"/>
          <p:cNvPicPr>
            <a:picLocks noChangeAspect="1"/>
          </p:cNvPicPr>
          <p:nvPr/>
        </p:nvPicPr>
        <p:blipFill>
          <a:blip r:embed="rId3"/>
          <a:stretch>
            <a:fillRect/>
          </a:stretch>
        </p:blipFill>
        <p:spPr>
          <a:xfrm>
            <a:off x="5564647" y="744855"/>
            <a:ext cx="4861926" cy="57245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11426" y="1331259"/>
            <a:ext cx="11569148" cy="4195481"/>
          </a:xfrm>
        </p:spPr>
        <p:txBody>
          <a:bodyPr/>
          <a:lstStyle/>
          <a:p>
            <a:pPr marL="0" indent="0" fontAlgn="base">
              <a:spcBef>
                <a:spcPct val="0"/>
              </a:spcBef>
              <a:spcAft>
                <a:spcPct val="0"/>
              </a:spcAft>
              <a:buNone/>
            </a:pPr>
            <a:r>
              <a:rPr lang="zh-CN" altLang="en-US" sz="3200" b="1" dirty="0">
                <a:latin typeface="微软雅黑" panose="020B0503020204020204" charset="-122"/>
                <a:ea typeface="微软雅黑" panose="020B0503020204020204" charset="-122"/>
              </a:rPr>
              <a:t>解题标准步骤</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1</a:t>
            </a:r>
            <a:r>
              <a:rPr lang="zh-CN" altLang="en-US" sz="3200" b="1" dirty="0">
                <a:latin typeface="微软雅黑" panose="020B0503020204020204" charset="-122"/>
                <a:ea typeface="微软雅黑" panose="020B0503020204020204" charset="-122"/>
              </a:rPr>
              <a:t>、定段：用尽可能多的名词帮我们定位（数字 符号 大写）</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2</a:t>
            </a:r>
            <a:r>
              <a:rPr lang="zh-CN" altLang="en-US" sz="3200" b="1" dirty="0">
                <a:latin typeface="微软雅黑" panose="020B0503020204020204" charset="-122"/>
                <a:ea typeface="微软雅黑" panose="020B0503020204020204" charset="-122"/>
              </a:rPr>
              <a:t>、定句：前后句（标杆）</a:t>
            </a:r>
            <a:r>
              <a:rPr lang="en-US" altLang="zh-CN" sz="3200" b="1" dirty="0">
                <a:latin typeface="微软雅黑" panose="020B0503020204020204" charset="-122"/>
                <a:ea typeface="微软雅黑" panose="020B0503020204020204" charset="-122"/>
              </a:rPr>
              <a:t>+</a:t>
            </a:r>
            <a:r>
              <a:rPr lang="zh-CN" altLang="en-US" sz="3200" b="1" dirty="0">
                <a:latin typeface="微软雅黑" panose="020B0503020204020204" charset="-122"/>
                <a:ea typeface="微软雅黑" panose="020B0503020204020204" charset="-122"/>
              </a:rPr>
              <a:t>本句（适当放大范围）</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3</a:t>
            </a:r>
            <a:r>
              <a:rPr lang="zh-CN" altLang="en-US" sz="3200" b="1" dirty="0">
                <a:latin typeface="微软雅黑" panose="020B0503020204020204" charset="-122"/>
                <a:ea typeface="微软雅黑" panose="020B0503020204020204" charset="-122"/>
              </a:rPr>
              <a:t>、定词</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4</a:t>
            </a:r>
            <a:r>
              <a:rPr lang="zh-CN" altLang="en-US" sz="3200" b="1" dirty="0">
                <a:latin typeface="微软雅黑" panose="020B0503020204020204" charset="-122"/>
                <a:ea typeface="微软雅黑" panose="020B0503020204020204" charset="-122"/>
              </a:rPr>
              <a:t>、检验</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56540" y="1596984"/>
            <a:ext cx="11935653" cy="4195481"/>
          </a:xfrm>
        </p:spPr>
        <p:txBody>
          <a:bodyPr/>
          <a:lstStyle/>
          <a:p>
            <a:pPr marL="0" indent="0" fontAlgn="base">
              <a:spcBef>
                <a:spcPct val="0"/>
              </a:spcBef>
              <a:spcAft>
                <a:spcPct val="0"/>
              </a:spcAft>
              <a:buNone/>
            </a:pPr>
            <a:r>
              <a:rPr lang="zh-CN" altLang="en-US" sz="3200" b="1" dirty="0">
                <a:latin typeface="微软雅黑" panose="020B0503020204020204" charset="-122"/>
                <a:ea typeface="微软雅黑" panose="020B0503020204020204" charset="-122"/>
              </a:rPr>
              <a:t>解题标准步骤</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1</a:t>
            </a:r>
            <a:r>
              <a:rPr lang="zh-CN" altLang="en-US" sz="3200" b="1" dirty="0">
                <a:latin typeface="微软雅黑" panose="020B0503020204020204" charset="-122"/>
                <a:ea typeface="微软雅黑" panose="020B0503020204020204" charset="-122"/>
              </a:rPr>
              <a:t>、定段：用尽可能多的名词帮我们定位（数字 符号 大写）</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2</a:t>
            </a:r>
            <a:r>
              <a:rPr lang="zh-CN" altLang="en-US" sz="3200" b="1" dirty="0">
                <a:latin typeface="微软雅黑" panose="020B0503020204020204" charset="-122"/>
                <a:ea typeface="微软雅黑" panose="020B0503020204020204" charset="-122"/>
              </a:rPr>
              <a:t>、定句：前后句（标杆）</a:t>
            </a:r>
            <a:r>
              <a:rPr lang="en-US" altLang="zh-CN" sz="3200" b="1" dirty="0">
                <a:latin typeface="微软雅黑" panose="020B0503020204020204" charset="-122"/>
                <a:ea typeface="微软雅黑" panose="020B0503020204020204" charset="-122"/>
              </a:rPr>
              <a:t>+</a:t>
            </a:r>
            <a:r>
              <a:rPr lang="zh-CN" altLang="en-US" sz="3200" b="1" dirty="0">
                <a:latin typeface="微软雅黑" panose="020B0503020204020204" charset="-122"/>
                <a:ea typeface="微软雅黑" panose="020B0503020204020204" charset="-122"/>
              </a:rPr>
              <a:t>本句（适当放大范围）</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100" b="1" dirty="0">
                <a:latin typeface="微软雅黑" panose="020B0503020204020204" charset="-122"/>
                <a:ea typeface="微软雅黑" panose="020B0503020204020204" charset="-122"/>
              </a:rPr>
              <a:t>3</a:t>
            </a:r>
            <a:r>
              <a:rPr lang="zh-CN" altLang="en-US" sz="3100" b="1" dirty="0">
                <a:latin typeface="微软雅黑" panose="020B0503020204020204" charset="-122"/>
                <a:ea typeface="微软雅黑" panose="020B0503020204020204" charset="-122"/>
              </a:rPr>
              <a:t>、定词：词性（单复数 人地物事）</a:t>
            </a:r>
            <a:r>
              <a:rPr lang="en-US" altLang="zh-CN" sz="3100" b="1" dirty="0">
                <a:latin typeface="微软雅黑" panose="020B0503020204020204" charset="-122"/>
                <a:ea typeface="微软雅黑" panose="020B0503020204020204" charset="-122"/>
              </a:rPr>
              <a:t>+</a:t>
            </a:r>
            <a:r>
              <a:rPr lang="zh-CN" altLang="en-US" sz="3100" b="1" dirty="0">
                <a:latin typeface="微软雅黑" panose="020B0503020204020204" charset="-122"/>
                <a:ea typeface="微软雅黑" panose="020B0503020204020204" charset="-122"/>
              </a:rPr>
              <a:t>空前后的近义替换</a:t>
            </a:r>
            <a:endParaRPr lang="en-US" altLang="zh-CN" sz="31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4</a:t>
            </a:r>
            <a:r>
              <a:rPr lang="zh-CN" altLang="en-US" sz="3200" b="1" dirty="0">
                <a:latin typeface="微软雅黑" panose="020B0503020204020204" charset="-122"/>
                <a:ea typeface="微软雅黑" panose="020B0503020204020204" charset="-122"/>
              </a:rPr>
              <a:t>、检验</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T2"/>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949455" y="969401"/>
            <a:ext cx="5298654" cy="533858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04800" y="1041400"/>
            <a:ext cx="11569148" cy="4195481"/>
          </a:xfrm>
        </p:spPr>
        <p:txBody>
          <a:bodyPr/>
          <a:lstStyle/>
          <a:p>
            <a:pPr marL="0" indent="0">
              <a:buNone/>
            </a:pPr>
            <a:r>
              <a:rPr lang="en-US" altLang="zh-CN" sz="2400" dirty="0"/>
              <a:t>The original patent outlined a three-stage process, in which phenol and formaldehyde (from wood or coal) were initially combined under vacuum inside a large egg-shaped kettle. The result was a resin known as </a:t>
            </a:r>
            <a:r>
              <a:rPr lang="en-US" altLang="zh-CN" sz="2400" dirty="0" err="1"/>
              <a:t>Novalak</a:t>
            </a:r>
            <a:r>
              <a:rPr lang="en-US" altLang="zh-CN" sz="2400" dirty="0"/>
              <a:t>, which became soluble and malleable when heated. The resin was allowed to cool in shallow trays until it hardened, and then broken up and ground into powder. Other substances were then introduced: including fillers, such as </a:t>
            </a:r>
            <a:r>
              <a:rPr lang="en-US" altLang="zh-CN" sz="2400" dirty="0" err="1"/>
              <a:t>woodflour</a:t>
            </a:r>
            <a:r>
              <a:rPr lang="en-US" altLang="zh-CN" sz="2400" dirty="0"/>
              <a:t>, asbestos or cotton, which increase strength and moisture resistance, catalysts (substances to speed up the reaction between two chemicals without joining to either) and </a:t>
            </a:r>
            <a:r>
              <a:rPr lang="en-US" altLang="zh-CN" sz="2400" dirty="0" err="1"/>
              <a:t>hexa</a:t>
            </a:r>
            <a:r>
              <a:rPr lang="en-US" altLang="zh-CN" sz="2400" dirty="0"/>
              <a:t>, a compound of ammonia and formaldehyde which supplied the additional formaldehyde necessary to form a thermosetting resin. This resin was then left to cool and harden, and ground up a second time. The resulting granular powder was raw Bakelite, ready to be made into a vast range of manufactured objects. In the last stage, the heated Bakelite was poured into a hollow </a:t>
            </a:r>
            <a:r>
              <a:rPr lang="en-US" altLang="zh-CN" sz="2400" dirty="0" err="1"/>
              <a:t>mould</a:t>
            </a:r>
            <a:r>
              <a:rPr lang="en-US" altLang="zh-CN" sz="2400" dirty="0"/>
              <a:t> of the required shape and subjected to extreme heat and pressure, thereby ‘setting’ its form for life.</a:t>
            </a:r>
            <a:endParaRPr lang="zh-CN" altLang="zh-CN"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07035" y="1116695"/>
            <a:ext cx="11741426" cy="4195481"/>
          </a:xfrm>
        </p:spPr>
        <p:txBody>
          <a:bodyPr/>
          <a:lstStyle/>
          <a:p>
            <a:pPr marL="0" indent="0" fontAlgn="base">
              <a:spcBef>
                <a:spcPct val="0"/>
              </a:spcBef>
              <a:spcAft>
                <a:spcPct val="0"/>
              </a:spcAft>
              <a:buNone/>
            </a:pPr>
            <a:r>
              <a:rPr lang="zh-CN" altLang="en-US" sz="3200" b="1" dirty="0">
                <a:latin typeface="微软雅黑" panose="020B0503020204020204" charset="-122"/>
                <a:ea typeface="微软雅黑" panose="020B0503020204020204" charset="-122"/>
              </a:rPr>
              <a:t>解题标准步骤</a:t>
            </a: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2800" b="1" dirty="0">
                <a:latin typeface="微软雅黑" panose="020B0503020204020204" charset="-122"/>
                <a:ea typeface="微软雅黑" panose="020B0503020204020204" charset="-122"/>
              </a:rPr>
              <a:t>1</a:t>
            </a:r>
            <a:r>
              <a:rPr lang="zh-CN" altLang="en-US" sz="2800" b="1" dirty="0">
                <a:latin typeface="微软雅黑" panose="020B0503020204020204" charset="-122"/>
                <a:ea typeface="微软雅黑" panose="020B0503020204020204" charset="-122"/>
              </a:rPr>
              <a:t>、定段：用尽可能多的名词帮我们定位（数字 符号 大写）</a:t>
            </a:r>
            <a:endParaRPr lang="en-US" altLang="zh-CN" sz="28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20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2800" b="1" dirty="0">
                <a:latin typeface="微软雅黑" panose="020B0503020204020204" charset="-122"/>
                <a:ea typeface="微软雅黑" panose="020B0503020204020204" charset="-122"/>
              </a:rPr>
              <a:t>2</a:t>
            </a:r>
            <a:r>
              <a:rPr lang="zh-CN" altLang="en-US" sz="2800" b="1" dirty="0">
                <a:latin typeface="微软雅黑" panose="020B0503020204020204" charset="-122"/>
                <a:ea typeface="微软雅黑" panose="020B0503020204020204" charset="-122"/>
              </a:rPr>
              <a:t>、定句：前后句（标杆）</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本句（适当放大范围）</a:t>
            </a:r>
            <a:endParaRPr lang="en-US" altLang="zh-CN" sz="28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28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2800" b="1" dirty="0">
                <a:latin typeface="微软雅黑" panose="020B0503020204020204" charset="-122"/>
                <a:ea typeface="微软雅黑" panose="020B0503020204020204" charset="-122"/>
              </a:rPr>
              <a:t>3</a:t>
            </a:r>
            <a:r>
              <a:rPr lang="zh-CN" altLang="en-US" sz="2800" b="1" dirty="0">
                <a:latin typeface="微软雅黑" panose="020B0503020204020204" charset="-122"/>
                <a:ea typeface="微软雅黑" panose="020B0503020204020204" charset="-122"/>
              </a:rPr>
              <a:t>、定词：词性（单复数 人地物事）</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空前后的近义替换</a:t>
            </a:r>
            <a:endParaRPr lang="en-US" altLang="zh-CN" sz="2800" b="1" dirty="0">
              <a:latin typeface="微软雅黑" panose="020B0503020204020204" charset="-122"/>
              <a:ea typeface="微软雅黑" panose="020B0503020204020204" charset="-122"/>
            </a:endParaRPr>
          </a:p>
          <a:p>
            <a:pPr marL="0" indent="0" fontAlgn="base">
              <a:spcBef>
                <a:spcPct val="0"/>
              </a:spcBef>
              <a:spcAft>
                <a:spcPct val="0"/>
              </a:spcAft>
              <a:buNone/>
            </a:pPr>
            <a:endParaRPr lang="en-US" altLang="zh-CN" sz="28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2800" b="1" dirty="0">
                <a:latin typeface="微软雅黑" panose="020B0503020204020204" charset="-122"/>
                <a:ea typeface="微软雅黑" panose="020B0503020204020204" charset="-122"/>
              </a:rPr>
              <a:t>4</a:t>
            </a:r>
            <a:r>
              <a:rPr lang="zh-CN" altLang="en-US" sz="2800" b="1" dirty="0">
                <a:latin typeface="微软雅黑" panose="020B0503020204020204" charset="-122"/>
                <a:ea typeface="微软雅黑" panose="020B0503020204020204" charset="-122"/>
              </a:rPr>
              <a:t>、检验</a:t>
            </a:r>
            <a:r>
              <a:rPr lang="zh-CN" altLang="en-US" sz="2800" b="1" dirty="0">
                <a:latin typeface="微软雅黑" panose="020B0503020204020204" charset="-122"/>
              </a:rPr>
              <a:t>：已经在题干中出现的词不能成为答案</a:t>
            </a:r>
            <a:endParaRPr lang="en-US" altLang="zh-CN" sz="2800" b="1" dirty="0">
              <a:latin typeface="微软雅黑" panose="020B0503020204020204" charset="-122"/>
            </a:endParaRPr>
          </a:p>
          <a:p>
            <a:pPr marL="0" indent="0" fontAlgn="base">
              <a:spcBef>
                <a:spcPct val="0"/>
              </a:spcBef>
              <a:spcAft>
                <a:spcPct val="0"/>
              </a:spcAft>
              <a:buNone/>
            </a:pPr>
            <a:endParaRPr lang="en-US" altLang="zh-CN" sz="2800" b="1" dirty="0">
              <a:latin typeface="微软雅黑" panose="020B0503020204020204" charset="-122"/>
            </a:endParaRPr>
          </a:p>
          <a:p>
            <a:pPr marL="0" indent="0" fontAlgn="base">
              <a:spcBef>
                <a:spcPct val="0"/>
              </a:spcBef>
              <a:spcAft>
                <a:spcPct val="0"/>
              </a:spcAft>
              <a:buNone/>
            </a:pPr>
            <a:r>
              <a:rPr lang="en-US" altLang="zh-CN" sz="2800" b="1" dirty="0">
                <a:latin typeface="微软雅黑" panose="020B0503020204020204" charset="-122"/>
              </a:rPr>
              <a:t>               </a:t>
            </a:r>
            <a:r>
              <a:rPr lang="zh-CN" altLang="en-US" sz="2800" b="1" dirty="0">
                <a:latin typeface="微软雅黑" panose="020B0503020204020204" charset="-122"/>
              </a:rPr>
              <a:t>单词</a:t>
            </a:r>
            <a:r>
              <a:rPr lang="zh-CN" altLang="en-US" sz="2800" b="1" dirty="0">
                <a:latin typeface="微软雅黑" panose="020B0503020204020204" charset="-122"/>
                <a:ea typeface="微软雅黑" panose="020B0503020204020204" charset="-122"/>
              </a:rPr>
              <a:t>数限定（上下限） 名词前的定语一定填</a:t>
            </a:r>
            <a:endParaRPr lang="en-US" altLang="zh-CN" sz="28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2800" b="1" dirty="0">
                <a:latin typeface="微软雅黑" panose="020B0503020204020204" charset="-122"/>
                <a:ea typeface="微软雅黑" panose="020B0503020204020204" charset="-122"/>
              </a:rPr>
              <a:t>                </a:t>
            </a:r>
            <a:endParaRPr lang="zh-CN" altLang="en-US" sz="3200" b="1" dirty="0">
              <a:latin typeface="微软雅黑" panose="020B0503020204020204" charset="-122"/>
              <a:ea typeface="微软雅黑" panose="020B050302020402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18052" y="907374"/>
            <a:ext cx="11741426" cy="4195481"/>
          </a:xfrm>
        </p:spPr>
        <p:txBody>
          <a:bodyPr/>
          <a:lstStyle/>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one word only</a:t>
            </a: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one word and/or a number</a:t>
            </a:r>
          </a:p>
          <a:p>
            <a:pPr marL="0" indent="0" fontAlgn="base">
              <a:spcBef>
                <a:spcPct val="0"/>
              </a:spcBef>
              <a:spcAft>
                <a:spcPct val="0"/>
              </a:spcAft>
              <a:buNone/>
            </a:pPr>
            <a:endParaRPr lang="en-US" altLang="zh-CN" sz="3200" b="1" dirty="0">
              <a:latin typeface="微软雅黑" panose="020B0503020204020204" charset="-122"/>
              <a:ea typeface="微软雅黑" panose="020B0503020204020204" charset="-122"/>
            </a:endParaRPr>
          </a:p>
          <a:p>
            <a:pPr marL="0" indent="0" fontAlgn="base">
              <a:spcBef>
                <a:spcPct val="0"/>
              </a:spcBef>
              <a:spcAft>
                <a:spcPct val="0"/>
              </a:spcAft>
              <a:buNone/>
            </a:pPr>
            <a:r>
              <a:rPr lang="en-US" altLang="zh-CN" sz="3200" b="1" dirty="0">
                <a:latin typeface="微软雅黑" panose="020B0503020204020204" charset="-122"/>
                <a:ea typeface="微软雅黑" panose="020B0503020204020204" charset="-122"/>
              </a:rPr>
              <a:t>no more than two words</a:t>
            </a:r>
            <a:endParaRPr lang="zh-CN" altLang="en-US" sz="3200" b="1"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509587" y="3419475"/>
            <a:ext cx="8810625" cy="23050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117" y="1287739"/>
            <a:ext cx="11277600" cy="3558609"/>
          </a:xfrm>
        </p:spPr>
        <p:txBody>
          <a:bodyPr/>
          <a:lstStyle/>
          <a:p>
            <a:pPr marL="0" indent="0">
              <a:buNone/>
            </a:pPr>
            <a:r>
              <a:rPr lang="en-US" altLang="zh-CN" dirty="0"/>
              <a:t>Weather during the Little Ice Age</a:t>
            </a:r>
            <a:endParaRPr lang="zh-CN" altLang="zh-CN" dirty="0"/>
          </a:p>
          <a:p>
            <a:pPr marL="0" indent="0" fontAlgn="t">
              <a:buNone/>
            </a:pPr>
            <a:r>
              <a:rPr lang="en-US" altLang="zh-CN" dirty="0"/>
              <a:t>Documentation of past weather conditions is limited: our main sources of knowledge of conditions in the distant past are </a:t>
            </a:r>
            <a:r>
              <a:rPr lang="en-US" altLang="zh-CN" b="1" dirty="0"/>
              <a:t>18</a:t>
            </a:r>
            <a:r>
              <a:rPr lang="en-US" altLang="zh-CN" dirty="0"/>
              <a:t>...........and </a:t>
            </a:r>
            <a:r>
              <a:rPr lang="en-US" altLang="zh-CN" b="1" dirty="0"/>
              <a:t>19</a:t>
            </a:r>
            <a:r>
              <a:rPr lang="en-US" altLang="zh-CN" dirty="0"/>
              <a:t>................. we can deduce that the Little Ice Age was a time of </a:t>
            </a:r>
            <a:r>
              <a:rPr lang="en-US" altLang="zh-CN" b="1" dirty="0"/>
              <a:t>20</a:t>
            </a:r>
            <a:r>
              <a:rPr lang="en-US" altLang="zh-CN" dirty="0"/>
              <a:t>.............. ,rather than of  consistent freezing. Within it there were some periods of very cold winters, other of </a:t>
            </a:r>
            <a:r>
              <a:rPr lang="en-US" altLang="zh-CN" b="1" dirty="0"/>
              <a:t>21</a:t>
            </a:r>
            <a:r>
              <a:rPr lang="en-US" altLang="zh-CN" dirty="0"/>
              <a:t>...............and heavy rain, and yet others that saw </a:t>
            </a:r>
            <a:r>
              <a:rPr lang="en-US" altLang="zh-CN" b="1" dirty="0"/>
              <a:t>22</a:t>
            </a:r>
            <a:r>
              <a:rPr lang="en-US" altLang="zh-CN" dirty="0"/>
              <a:t>................with no rain at all.</a:t>
            </a:r>
            <a:r>
              <a:rPr lang="zh-CN" altLang="zh-CN" b="1" dirty="0"/>
              <a:t> </a:t>
            </a:r>
            <a:r>
              <a:rPr lang="zh-CN" altLang="en-US" b="1" dirty="0"/>
              <a:t>（</a:t>
            </a:r>
            <a:r>
              <a:rPr lang="en-US" altLang="zh-CN" b="1" dirty="0"/>
              <a:t>C8P48</a:t>
            </a:r>
            <a:r>
              <a:rPr lang="zh-CN" altLang="en-US" b="1" dirty="0"/>
              <a:t>）</a:t>
            </a:r>
            <a:endParaRPr lang="en-US" altLang="zh-CN" b="1" dirty="0"/>
          </a:p>
          <a:p>
            <a:pPr marL="0" indent="0" fontAlgn="t">
              <a:buNone/>
            </a:pPr>
            <a:endParaRPr lang="en-US" altLang="zh-CN" b="1" dirty="0"/>
          </a:p>
          <a:p>
            <a:pPr marL="0" indent="0" fontAlgn="t">
              <a:buNone/>
            </a:pPr>
            <a:r>
              <a:rPr lang="en-US" altLang="zh-CN" b="1" dirty="0"/>
              <a:t>A   climatic shifts         B   ice cores             C   tree rings</a:t>
            </a:r>
            <a:endParaRPr lang="zh-CN" altLang="zh-CN" dirty="0"/>
          </a:p>
          <a:p>
            <a:pPr marL="0" indent="0" fontAlgn="t">
              <a:buNone/>
            </a:pPr>
            <a:r>
              <a:rPr lang="en-US" altLang="zh-CN" b="1" dirty="0"/>
              <a:t> D   glaciers          E   interactions          F   weather observations</a:t>
            </a:r>
            <a:endParaRPr lang="zh-CN" altLang="zh-CN" dirty="0"/>
          </a:p>
          <a:p>
            <a:pPr marL="0" indent="0" fontAlgn="t">
              <a:buNone/>
            </a:pPr>
            <a:r>
              <a:rPr lang="en-US" altLang="zh-CN" b="1" dirty="0"/>
              <a:t>G   heat waves           H   storms               I   written accounts</a:t>
            </a:r>
            <a:endParaRPr lang="zh-CN" altLang="zh-CN" dirty="0"/>
          </a:p>
          <a:p>
            <a:pPr marL="0" indent="0">
              <a:buNone/>
            </a:pPr>
            <a:endParaRPr lang="zh-CN"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304799" y="928703"/>
            <a:ext cx="4412975" cy="5262979"/>
          </a:xfrm>
          <a:prstGeom prst="rect">
            <a:avLst/>
          </a:prstGeom>
          <a:noFill/>
        </p:spPr>
        <p:txBody>
          <a:bodyPr wrap="square" rtlCol="0">
            <a:spAutoFit/>
          </a:bodyPr>
          <a:lstStyle/>
          <a:p>
            <a:r>
              <a:rPr lang="en-US" altLang="zh-CN" sz="2400" dirty="0"/>
              <a:t>Documentation of past weather conditions is limited: our main sources of knowledge of conditions in the distant past are </a:t>
            </a:r>
            <a:r>
              <a:rPr lang="en-US" altLang="zh-CN" sz="2400" b="1" dirty="0"/>
              <a:t>18</a:t>
            </a:r>
            <a:r>
              <a:rPr lang="en-US" altLang="zh-CN" sz="2400" dirty="0"/>
              <a:t>...........and </a:t>
            </a:r>
            <a:r>
              <a:rPr lang="en-US" altLang="zh-CN" sz="2400" b="1" dirty="0"/>
              <a:t>19</a:t>
            </a:r>
            <a:r>
              <a:rPr lang="en-US" altLang="zh-CN" sz="2400" dirty="0"/>
              <a:t>................. we can deduce that the Little Ice Age was a time of </a:t>
            </a:r>
            <a:r>
              <a:rPr lang="en-US" altLang="zh-CN" sz="2400" b="1" dirty="0"/>
              <a:t>20</a:t>
            </a:r>
            <a:r>
              <a:rPr lang="en-US" altLang="zh-CN" sz="2400" dirty="0"/>
              <a:t>.............. ,rather than of  consistent freezing. Within it there were some periods of very cold winters, other of </a:t>
            </a:r>
            <a:r>
              <a:rPr lang="en-US" altLang="zh-CN" sz="2400" b="1" dirty="0"/>
              <a:t>21</a:t>
            </a:r>
            <a:r>
              <a:rPr lang="en-US" altLang="zh-CN" sz="2400" dirty="0"/>
              <a:t>...............and heavy rain, and yet others that saw </a:t>
            </a:r>
            <a:r>
              <a:rPr lang="en-US" altLang="zh-CN" sz="2400" b="1" dirty="0"/>
              <a:t>22</a:t>
            </a:r>
            <a:r>
              <a:rPr lang="en-US" altLang="zh-CN" sz="2400" dirty="0"/>
              <a:t>................with no rain at all.</a:t>
            </a:r>
            <a:endParaRPr lang="zh-CN" altLang="zh-CN" sz="2400" dirty="0"/>
          </a:p>
        </p:txBody>
      </p:sp>
      <p:sp>
        <p:nvSpPr>
          <p:cNvPr id="6" name="TextBox 4"/>
          <p:cNvSpPr txBox="1"/>
          <p:nvPr/>
        </p:nvSpPr>
        <p:spPr>
          <a:xfrm>
            <a:off x="5049079" y="928703"/>
            <a:ext cx="6824870" cy="5632311"/>
          </a:xfrm>
          <a:prstGeom prst="rect">
            <a:avLst/>
          </a:prstGeom>
          <a:noFill/>
        </p:spPr>
        <p:txBody>
          <a:bodyPr wrap="square" rtlCol="0">
            <a:spAutoFit/>
          </a:bodyPr>
          <a:lstStyle/>
          <a:p>
            <a:r>
              <a:rPr lang="en-US" altLang="zh-CN" sz="2000" dirty="0"/>
              <a:t>The Little Ice Age lasted from roughly 1300 until the middle of the nineteenth century. Only two centuries ago, Europe experienced a cycle of bitterly cold winters; mountain glaciers in the Swiss Alps were the lowest in recorded memory, and pack ice surrounded Iceland for much of the year. The climatic events of the Little Ice Age did more than help shape the modern world. They are the deeply important context for the current unprecedented global warming. The Little Ice Age was far from a deep freeze, however; rather an irregular seesaw of rapid climatic shifts, few lasting more than a quarter-century, driven by complex and still little understood interactions between the atmosphere and the ocean. The seesaw brought cycles of intensely cold winters and easterly winds, then switched abruptly to years of heavy spring and early summer rains, mild winters, and frequent Atlantic storms, or to periods of droughts, light northeasterly winds, and summer heat waves.</a:t>
            </a:r>
            <a:endParaRPr lang="zh-CN" altLang="zh-CN"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304799" y="928703"/>
            <a:ext cx="4412975" cy="5262245"/>
          </a:xfrm>
          <a:prstGeom prst="rect">
            <a:avLst/>
          </a:prstGeom>
          <a:noFill/>
        </p:spPr>
        <p:txBody>
          <a:bodyPr wrap="square" rtlCol="0">
            <a:spAutoFit/>
          </a:bodyPr>
          <a:lstStyle/>
          <a:p>
            <a:r>
              <a:rPr lang="en-US" altLang="zh-CN" sz="2400" dirty="0"/>
              <a:t>Documentation of past weather conditions is limited: our main sources of knowledge of conditions in the distant past are </a:t>
            </a:r>
            <a:r>
              <a:rPr lang="en-US" altLang="zh-CN" sz="2400" b="1" dirty="0"/>
              <a:t>18</a:t>
            </a:r>
            <a:r>
              <a:rPr lang="en-US" altLang="zh-CN" sz="2400" dirty="0"/>
              <a:t>...........and </a:t>
            </a:r>
            <a:r>
              <a:rPr lang="en-US" altLang="zh-CN" sz="2400" b="1" dirty="0"/>
              <a:t>19</a:t>
            </a:r>
            <a:r>
              <a:rPr lang="en-US" altLang="zh-CN" sz="2400" dirty="0"/>
              <a:t>................. we can deduce that the Little Ice Age was a time of </a:t>
            </a:r>
            <a:r>
              <a:rPr lang="en-US" altLang="zh-CN" sz="2400" b="1" dirty="0"/>
              <a:t>20</a:t>
            </a:r>
            <a:r>
              <a:rPr lang="en-US" altLang="zh-CN" sz="2400" dirty="0"/>
              <a:t>.............. ,rather than of  consistent freezing. Within it there were some periods of very cold winters, other of </a:t>
            </a:r>
            <a:r>
              <a:rPr lang="en-US" altLang="zh-CN" sz="2400" b="1" dirty="0"/>
              <a:t>21</a:t>
            </a:r>
            <a:r>
              <a:rPr lang="en-US" altLang="zh-CN" sz="2400" dirty="0"/>
              <a:t>...............and heavy rain, and yet others that saw </a:t>
            </a:r>
            <a:r>
              <a:rPr lang="en-US" altLang="zh-CN" sz="2400" b="1" dirty="0"/>
              <a:t>22</a:t>
            </a:r>
            <a:r>
              <a:rPr lang="en-US" altLang="zh-CN" sz="2400" dirty="0"/>
              <a:t>................with no rain at all.</a:t>
            </a:r>
          </a:p>
        </p:txBody>
      </p:sp>
      <p:sp>
        <p:nvSpPr>
          <p:cNvPr id="6" name="TextBox 4"/>
          <p:cNvSpPr txBox="1"/>
          <p:nvPr/>
        </p:nvSpPr>
        <p:spPr>
          <a:xfrm>
            <a:off x="5049079" y="928703"/>
            <a:ext cx="6824870" cy="4708981"/>
          </a:xfrm>
          <a:prstGeom prst="rect">
            <a:avLst/>
          </a:prstGeom>
          <a:noFill/>
        </p:spPr>
        <p:txBody>
          <a:bodyPr wrap="square" rtlCol="0">
            <a:spAutoFit/>
          </a:bodyPr>
          <a:lstStyle/>
          <a:p>
            <a:r>
              <a:rPr lang="en-US" altLang="zh-CN" sz="2000" dirty="0"/>
              <a:t>Reconstructing the climate changes of the past is extremely difficult, because systematic weather observations began only a few centuries ago, in Europe and North America. Records from India and tropical Africa are even more recent. For the time before records began, we have only 'proxy records' reconstructed largely from tree rings and ice cores, supplemented by a few incomplete written accounts. We now have hundreds of tree-ring records from throughout the northern hemisphere, and many from south of the equator, too, amplified with a growing body of temperature data from ice cores drilled in Antarctica, Greenland, the Peruvian Andes, and other locations, we are close to a knowledge of annual summer and winter temperature variations over much of the northern hemisphere going back 600 years.</a:t>
            </a:r>
            <a:endParaRPr lang="zh-CN" altLang="zh-CN"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65677" y="1331554"/>
            <a:ext cx="11741426" cy="4195481"/>
          </a:xfrm>
        </p:spPr>
        <p:txBody>
          <a:bodyPr/>
          <a:lstStyle/>
          <a:p>
            <a:pPr marL="0" indent="0">
              <a:buNone/>
            </a:pPr>
            <a:r>
              <a:rPr lang="zh-CN" altLang="zh-CN" sz="3600" b="1" dirty="0">
                <a:latin typeface="微软雅黑" panose="020B0503020204020204" charset="-122"/>
                <a:ea typeface="微软雅黑" panose="020B0503020204020204" charset="-122"/>
              </a:rPr>
              <a:t>带选项的填空题</a:t>
            </a:r>
          </a:p>
          <a:p>
            <a:pPr marL="0" indent="0">
              <a:buNone/>
            </a:pPr>
            <a:r>
              <a:rPr lang="en-US" altLang="zh-CN" sz="3200" b="1" dirty="0">
                <a:latin typeface="微软雅黑" panose="020B0503020204020204" charset="-122"/>
                <a:ea typeface="微软雅黑" panose="020B0503020204020204" charset="-122"/>
              </a:rPr>
              <a:t> </a:t>
            </a:r>
            <a:endParaRPr lang="zh-CN" altLang="zh-CN" sz="3200" b="1" dirty="0">
              <a:latin typeface="微软雅黑" panose="020B0503020204020204" charset="-122"/>
              <a:ea typeface="微软雅黑" panose="020B0503020204020204" charset="-122"/>
            </a:endParaRPr>
          </a:p>
          <a:p>
            <a:pPr marL="0" indent="0">
              <a:lnSpc>
                <a:spcPct val="150000"/>
              </a:lnSpc>
              <a:buNone/>
            </a:pPr>
            <a:r>
              <a:rPr lang="en-US" altLang="zh-CN" sz="3200" b="1" dirty="0">
                <a:latin typeface="微软雅黑" panose="020B0503020204020204" charset="-122"/>
                <a:ea typeface="微软雅黑" panose="020B0503020204020204" charset="-122"/>
              </a:rPr>
              <a:t>1  </a:t>
            </a:r>
            <a:r>
              <a:rPr lang="zh-CN" altLang="zh-CN" sz="3200" b="1" dirty="0">
                <a:latin typeface="微软雅黑" panose="020B0503020204020204" charset="-122"/>
                <a:ea typeface="微软雅黑" panose="020B0503020204020204" charset="-122"/>
              </a:rPr>
              <a:t>定段</a:t>
            </a:r>
            <a:r>
              <a:rPr lang="en-US" altLang="zh-CN" sz="3200" b="1" dirty="0">
                <a:latin typeface="微软雅黑" panose="020B0503020204020204" charset="-122"/>
                <a:ea typeface="微软雅黑" panose="020B0503020204020204" charset="-122"/>
              </a:rPr>
              <a:t>  </a:t>
            </a:r>
            <a:r>
              <a:rPr lang="zh-CN" altLang="zh-CN" sz="3200" b="1" dirty="0">
                <a:latin typeface="微软雅黑" panose="020B0503020204020204" charset="-122"/>
                <a:ea typeface="微软雅黑" panose="020B0503020204020204" charset="-122"/>
              </a:rPr>
              <a:t>题干</a:t>
            </a:r>
            <a:r>
              <a:rPr lang="en-US" altLang="zh-CN" sz="3200" b="1" dirty="0">
                <a:latin typeface="微软雅黑" panose="020B0503020204020204" charset="-122"/>
                <a:ea typeface="微软雅黑" panose="020B0503020204020204" charset="-122"/>
              </a:rPr>
              <a:t>+</a:t>
            </a:r>
            <a:r>
              <a:rPr lang="zh-CN" altLang="zh-CN" sz="3200" b="1" dirty="0">
                <a:latin typeface="微软雅黑" panose="020B0503020204020204" charset="-122"/>
                <a:ea typeface="微软雅黑" panose="020B0503020204020204" charset="-122"/>
              </a:rPr>
              <a:t>选项</a:t>
            </a:r>
          </a:p>
          <a:p>
            <a:pPr marL="0" indent="0">
              <a:lnSpc>
                <a:spcPct val="150000"/>
              </a:lnSpc>
              <a:buNone/>
            </a:pPr>
            <a:r>
              <a:rPr lang="en-US" altLang="zh-CN" sz="3200" b="1" dirty="0">
                <a:latin typeface="微软雅黑" panose="020B0503020204020204" charset="-122"/>
                <a:ea typeface="微软雅黑" panose="020B0503020204020204" charset="-122"/>
              </a:rPr>
              <a:t>2  </a:t>
            </a:r>
            <a:r>
              <a:rPr lang="zh-CN" altLang="zh-CN" sz="3200" b="1" dirty="0">
                <a:latin typeface="微软雅黑" panose="020B0503020204020204" charset="-122"/>
                <a:ea typeface="微软雅黑" panose="020B0503020204020204" charset="-122"/>
              </a:rPr>
              <a:t>定句</a:t>
            </a:r>
            <a:r>
              <a:rPr lang="en-US" altLang="zh-CN" sz="3200" b="1" dirty="0">
                <a:latin typeface="微软雅黑" panose="020B0503020204020204" charset="-122"/>
                <a:ea typeface="微软雅黑" panose="020B0503020204020204" charset="-122"/>
              </a:rPr>
              <a:t>  </a:t>
            </a:r>
            <a:r>
              <a:rPr lang="zh-CN" altLang="zh-CN" sz="3200" b="1" dirty="0">
                <a:latin typeface="微软雅黑" panose="020B0503020204020204" charset="-122"/>
                <a:ea typeface="微软雅黑" panose="020B0503020204020204" charset="-122"/>
              </a:rPr>
              <a:t>句子</a:t>
            </a:r>
            <a:r>
              <a:rPr lang="zh-CN" altLang="en-US" sz="3200" b="1" dirty="0">
                <a:latin typeface="微软雅黑" panose="020B0503020204020204" charset="-122"/>
                <a:ea typeface="微软雅黑" panose="020B0503020204020204" charset="-122"/>
              </a:rPr>
              <a:t>之间可能乱序</a:t>
            </a:r>
            <a:endParaRPr lang="en-US" altLang="zh-CN" sz="3200" b="1" dirty="0">
              <a:latin typeface="微软雅黑" panose="020B0503020204020204" charset="-122"/>
              <a:ea typeface="微软雅黑" panose="020B0503020204020204" charset="-122"/>
            </a:endParaRPr>
          </a:p>
          <a:p>
            <a:pPr marL="0" indent="0">
              <a:lnSpc>
                <a:spcPct val="150000"/>
              </a:lnSpc>
              <a:buNone/>
            </a:pPr>
            <a:r>
              <a:rPr lang="en-US" altLang="zh-CN" sz="3200" b="1" dirty="0">
                <a:latin typeface="微软雅黑" panose="020B0503020204020204" charset="-122"/>
                <a:ea typeface="微软雅黑" panose="020B0503020204020204" charset="-122"/>
              </a:rPr>
              <a:t>3  </a:t>
            </a:r>
            <a:r>
              <a:rPr lang="zh-CN" altLang="zh-CN" sz="3200" b="1" dirty="0">
                <a:latin typeface="微软雅黑" panose="020B0503020204020204" charset="-122"/>
                <a:ea typeface="微软雅黑" panose="020B0503020204020204" charset="-122"/>
              </a:rPr>
              <a:t>定词</a:t>
            </a:r>
            <a:r>
              <a:rPr lang="en-US" altLang="zh-CN" sz="3200" b="1" dirty="0">
                <a:latin typeface="微软雅黑" panose="020B0503020204020204" charset="-122"/>
                <a:ea typeface="微软雅黑" panose="020B0503020204020204" charset="-122"/>
              </a:rPr>
              <a:t>  </a:t>
            </a:r>
            <a:r>
              <a:rPr lang="zh-CN" altLang="zh-CN" sz="3200" b="1" dirty="0">
                <a:latin typeface="微软雅黑" panose="020B0503020204020204" charset="-122"/>
                <a:ea typeface="微软雅黑" panose="020B0503020204020204" charset="-122"/>
              </a:rPr>
              <a:t>答案</a:t>
            </a:r>
            <a:r>
              <a:rPr lang="zh-CN" altLang="en-US" sz="3200" b="1" dirty="0">
                <a:latin typeface="微软雅黑" panose="020B0503020204020204" charset="-122"/>
                <a:ea typeface="微软雅黑" panose="020B0503020204020204" charset="-122"/>
              </a:rPr>
              <a:t>可能</a:t>
            </a:r>
            <a:r>
              <a:rPr lang="zh-CN" altLang="zh-CN" sz="3200" b="1" dirty="0">
                <a:latin typeface="微软雅黑" panose="020B0503020204020204" charset="-122"/>
                <a:ea typeface="微软雅黑" panose="020B0503020204020204" charset="-122"/>
              </a:rPr>
              <a:t>是选项原词</a:t>
            </a:r>
            <a:r>
              <a:rPr lang="en-US" altLang="zh-CN" sz="3200" b="1" dirty="0">
                <a:latin typeface="微软雅黑" panose="020B0503020204020204" charset="-122"/>
                <a:ea typeface="微软雅黑" panose="020B0503020204020204" charset="-122"/>
              </a:rPr>
              <a:t> </a:t>
            </a:r>
            <a:r>
              <a:rPr lang="zh-CN" altLang="en-US" sz="3200" b="1" dirty="0">
                <a:latin typeface="微软雅黑" panose="020B0503020204020204" charset="-122"/>
                <a:ea typeface="微软雅黑" panose="020B0503020204020204" charset="-122"/>
              </a:rPr>
              <a:t>也可能做近义替换</a:t>
            </a:r>
            <a:endParaRPr lang="zh-CN" altLang="zh-CN" sz="3600" b="1" dirty="0">
              <a:latin typeface="微软雅黑" panose="020B0503020204020204" charset="-122"/>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38125" y="890587"/>
            <a:ext cx="5772150" cy="5400675"/>
          </a:xfrm>
          <a:prstGeom prst="rect">
            <a:avLst/>
          </a:prstGeom>
        </p:spPr>
      </p:pic>
      <p:pic>
        <p:nvPicPr>
          <p:cNvPr id="5" name="图片 4"/>
          <p:cNvPicPr>
            <a:picLocks noChangeAspect="1"/>
          </p:cNvPicPr>
          <p:nvPr/>
        </p:nvPicPr>
        <p:blipFill>
          <a:blip r:embed="rId3"/>
          <a:stretch>
            <a:fillRect/>
          </a:stretch>
        </p:blipFill>
        <p:spPr>
          <a:xfrm>
            <a:off x="5891278" y="1498790"/>
            <a:ext cx="6132740" cy="424002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75202" y="1273769"/>
            <a:ext cx="11741426" cy="4195481"/>
          </a:xfrm>
        </p:spPr>
        <p:txBody>
          <a:bodyPr/>
          <a:lstStyle/>
          <a:p>
            <a:pPr marL="0" indent="0">
              <a:buNone/>
            </a:pPr>
            <a:r>
              <a:rPr lang="zh-CN" altLang="en-US" sz="3200" b="1" dirty="0">
                <a:latin typeface="微软雅黑" panose="020B0503020204020204" charset="-122"/>
                <a:ea typeface="微软雅黑" panose="020B0503020204020204" charset="-122"/>
              </a:rPr>
              <a:t>作业</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r>
              <a:rPr lang="zh-CN" altLang="en-US" sz="3200" b="1" dirty="0">
                <a:latin typeface="微软雅黑" panose="020B0503020204020204" charset="-122"/>
                <a:ea typeface="微软雅黑" panose="020B0503020204020204" charset="-122"/>
              </a:rPr>
              <a:t>任何一本剑桥真题集的</a:t>
            </a:r>
            <a:r>
              <a:rPr lang="en-US" altLang="zh-CN" sz="3200" b="1" dirty="0">
                <a:latin typeface="微软雅黑" panose="020B0503020204020204" charset="-122"/>
                <a:ea typeface="微软雅黑" panose="020B0503020204020204" charset="-122"/>
              </a:rPr>
              <a:t>P8</a:t>
            </a:r>
            <a:r>
              <a:rPr lang="zh-CN" altLang="en-US" sz="3200" b="1" dirty="0">
                <a:latin typeface="微软雅黑" panose="020B0503020204020204" charset="-122"/>
                <a:ea typeface="微软雅黑" panose="020B0503020204020204" charset="-122"/>
              </a:rPr>
              <a:t>，还有做完讲义第一篇剩下三个空</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r>
              <a:rPr lang="zh-CN" altLang="en-US" sz="3200" b="1" dirty="0">
                <a:latin typeface="微软雅黑" panose="020B0503020204020204" charset="-122"/>
                <a:ea typeface="微软雅黑" panose="020B0503020204020204" charset="-122"/>
              </a:rPr>
              <a:t>  </a:t>
            </a:r>
          </a:p>
          <a:p>
            <a:pPr marL="0" indent="0">
              <a:buNone/>
            </a:pPr>
            <a:r>
              <a:rPr sz="3200" b="1" dirty="0">
                <a:latin typeface="微软雅黑" panose="020B0503020204020204" charset="-122"/>
                <a:ea typeface="微软雅黑" panose="020B0503020204020204" charset="-122"/>
              </a:rPr>
              <a:t>剑6T4P3 </a:t>
            </a:r>
            <a:r>
              <a:rPr lang="en-US" altLang="zh-CN" sz="3200" b="1" dirty="0">
                <a:latin typeface="微软雅黑" panose="020B0503020204020204" charset="-122"/>
                <a:ea typeface="微软雅黑" panose="020B0503020204020204" charset="-122"/>
              </a:rPr>
              <a:t> P97  </a:t>
            </a:r>
            <a:r>
              <a:rPr sz="3200" b="1" dirty="0">
                <a:latin typeface="微软雅黑" panose="020B0503020204020204" charset="-122"/>
                <a:sym typeface="+mn-ea"/>
              </a:rPr>
              <a:t>Q35-39</a:t>
            </a:r>
            <a:r>
              <a:rPr lang="zh-CN" altLang="en-US" sz="3200" b="1" dirty="0">
                <a:latin typeface="微软雅黑" panose="020B0503020204020204" charset="-122"/>
                <a:ea typeface="微软雅黑" panose="020B0503020204020204" charset="-122"/>
              </a:rPr>
              <a:t>（段落填空） </a:t>
            </a:r>
          </a:p>
          <a:p>
            <a:pPr marL="0" indent="0">
              <a:buNone/>
            </a:pPr>
            <a:endParaRPr sz="3200" b="1" dirty="0">
              <a:latin typeface="微软雅黑" panose="020B0503020204020204" charset="-122"/>
              <a:ea typeface="微软雅黑" panose="020B0503020204020204" charset="-122"/>
            </a:endParaRPr>
          </a:p>
          <a:p>
            <a:pPr marL="0" indent="0">
              <a:buNone/>
            </a:pPr>
            <a:r>
              <a:rPr sz="3200" b="1" dirty="0">
                <a:latin typeface="微软雅黑" panose="020B0503020204020204" charset="-122"/>
                <a:ea typeface="微软雅黑" panose="020B0503020204020204" charset="-122"/>
              </a:rPr>
              <a:t>剑7T3P1  </a:t>
            </a:r>
            <a:r>
              <a:rPr lang="en-US" altLang="zh-CN" sz="3200" b="1" dirty="0">
                <a:latin typeface="微软雅黑" panose="020B0503020204020204" charset="-122"/>
                <a:sym typeface="+mn-ea"/>
              </a:rPr>
              <a:t>P68  </a:t>
            </a:r>
            <a:r>
              <a:rPr sz="3200" b="1" dirty="0">
                <a:latin typeface="微软雅黑" panose="020B0503020204020204" charset="-122"/>
                <a:ea typeface="微软雅黑" panose="020B0503020204020204" charset="-122"/>
              </a:rPr>
              <a:t>Q7-13</a:t>
            </a:r>
            <a:r>
              <a:rPr lang="en-US" altLang="zh-CN" sz="3200" b="1" dirty="0">
                <a:latin typeface="微软雅黑" panose="020B0503020204020204" charset="-122"/>
                <a:ea typeface="微软雅黑" panose="020B0503020204020204" charset="-122"/>
              </a:rPr>
              <a:t>  </a:t>
            </a:r>
            <a:r>
              <a:rPr lang="zh-CN" altLang="en-US" sz="3200" b="1" dirty="0">
                <a:latin typeface="微软雅黑" panose="020B0503020204020204" charset="-122"/>
                <a:ea typeface="微软雅黑" panose="020B0503020204020204" charset="-122"/>
              </a:rPr>
              <a:t>（带选项的填空）</a:t>
            </a:r>
            <a:endParaRPr lang="en-US" altLang="zh-CN" sz="3200" b="1" dirty="0">
              <a:latin typeface="微软雅黑" panose="020B0503020204020204" charset="-122"/>
              <a:ea typeface="微软雅黑" panose="020B0503020204020204" charset="-122"/>
            </a:endParaRPr>
          </a:p>
          <a:p>
            <a:pPr marL="0" indent="0">
              <a:buNone/>
            </a:pPr>
            <a:endParaRPr lang="en-US" altLang="zh-CN" sz="3200" b="1" dirty="0">
              <a:latin typeface="微软雅黑" panose="020B0503020204020204" charset="-122"/>
              <a:ea typeface="微软雅黑" panose="020B0503020204020204" charset="-122"/>
            </a:endParaRPr>
          </a:p>
          <a:p>
            <a:pPr marL="0" indent="0">
              <a:buNone/>
            </a:pPr>
            <a:endParaRPr lang="zh-CN" altLang="zh-CN" sz="3200" b="1" dirty="0">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523884" y="833437"/>
            <a:ext cx="4571991" cy="5587989"/>
          </a:xfrm>
          <a:prstGeom prst="rect">
            <a:avLst/>
          </a:prstGeom>
        </p:spPr>
      </p:pic>
      <p:pic>
        <p:nvPicPr>
          <p:cNvPr id="5" name="图片 4"/>
          <p:cNvPicPr>
            <a:picLocks noChangeAspect="1"/>
          </p:cNvPicPr>
          <p:nvPr/>
        </p:nvPicPr>
        <p:blipFill>
          <a:blip r:embed="rId3"/>
          <a:stretch>
            <a:fillRect/>
          </a:stretch>
        </p:blipFill>
        <p:spPr>
          <a:xfrm>
            <a:off x="5095875" y="904875"/>
            <a:ext cx="5382351" cy="55879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38125" y="874488"/>
            <a:ext cx="4662687" cy="54882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65475" y="933449"/>
            <a:ext cx="4687730" cy="5505451"/>
          </a:xfrm>
          <a:prstGeom prst="rect">
            <a:avLst/>
          </a:prstGeom>
        </p:spPr>
      </p:pic>
      <p:pic>
        <p:nvPicPr>
          <p:cNvPr id="5" name="图片 4"/>
          <p:cNvPicPr>
            <a:picLocks noChangeAspect="1"/>
          </p:cNvPicPr>
          <p:nvPr/>
        </p:nvPicPr>
        <p:blipFill>
          <a:blip r:embed="rId3"/>
          <a:stretch>
            <a:fillRect/>
          </a:stretch>
        </p:blipFill>
        <p:spPr>
          <a:xfrm>
            <a:off x="6272212" y="857250"/>
            <a:ext cx="5743575" cy="55816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endParaRPr lang="zh-CN" altLang="en-US" dirty="0"/>
          </a:p>
        </p:txBody>
      </p:sp>
      <p:pic>
        <p:nvPicPr>
          <p:cNvPr id="2" name="图片 1"/>
          <p:cNvPicPr>
            <a:picLocks noChangeAspect="1"/>
          </p:cNvPicPr>
          <p:nvPr/>
        </p:nvPicPr>
        <p:blipFill>
          <a:blip r:embed="rId2"/>
          <a:stretch>
            <a:fillRect/>
          </a:stretch>
        </p:blipFill>
        <p:spPr>
          <a:xfrm>
            <a:off x="214312" y="1562100"/>
            <a:ext cx="5991743" cy="3848100"/>
          </a:xfrm>
          <a:prstGeom prst="rect">
            <a:avLst/>
          </a:prstGeom>
        </p:spPr>
      </p:pic>
      <p:pic>
        <p:nvPicPr>
          <p:cNvPr id="4" name="图片 3"/>
          <p:cNvPicPr>
            <a:picLocks noChangeAspect="1"/>
          </p:cNvPicPr>
          <p:nvPr/>
        </p:nvPicPr>
        <p:blipFill>
          <a:blip r:embed="rId3"/>
          <a:stretch>
            <a:fillRect/>
          </a:stretch>
        </p:blipFill>
        <p:spPr>
          <a:xfrm>
            <a:off x="6372225" y="1019175"/>
            <a:ext cx="4731805" cy="54228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23875" y="1076325"/>
            <a:ext cx="6558161" cy="489585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91440" tIns="45720" rIns="91440" bIns="45720" rtlCol="0">
        <a:noAutofit/>
      </a:bodyPr>
      <a:lstStyle>
        <a:defPPr marL="0" indent="0">
          <a:lnSpc>
            <a:spcPct val="150000"/>
          </a:lnSpc>
          <a:buNone/>
          <a:defRPr sz="2400" dirty="0" smtClean="0">
            <a:solidFill>
              <a:schemeClr val="tx1">
                <a:lumMod val="95000"/>
                <a:lumOff val="5000"/>
              </a:schemeClr>
            </a:solidFill>
            <a:ea typeface="微软雅黑" panose="020B0502040204020203" charset="-122"/>
          </a:defRPr>
        </a:defPPr>
      </a:lstStyle>
    </a:spDef>
    <a:txDef>
      <a:spPr>
        <a:noFill/>
      </a:spPr>
      <a:bodyPr wrap="square" rtlCol="0">
        <a:spAutoFit/>
      </a:bodyPr>
      <a:lstStyle>
        <a:defPPr>
          <a:defRPr kumimoji="1" sz="2400" smtClean="0">
            <a:latin typeface="+mn-lt"/>
            <a:ea typeface="微软雅黑" panose="020B0502040204020203" charset="-122"/>
            <a:cs typeface="微软雅黑" panose="020B0502040204020203"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2552</Words>
  <Application>Microsoft Macintosh PowerPoint</Application>
  <PresentationFormat>Widescreen</PresentationFormat>
  <Paragraphs>180</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 Regular</vt:lpstr>
      <vt:lpstr>微软雅黑</vt:lpstr>
      <vt:lpstr>Arial</vt:lpstr>
      <vt:lpstr>Arial Black</vt:lpstr>
      <vt:lpstr>3_自定义设计方案</vt:lpstr>
      <vt:lpstr>雅思无忧直播课程-阅读</vt:lpstr>
      <vt:lpstr>第一讲教学计划</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一个我们必须要接受且正视的设定</vt:lpstr>
      <vt:lpstr>三篇文章的难度对标</vt:lpstr>
      <vt:lpstr>三篇文章的难度对标</vt:lpstr>
      <vt:lpstr>阅读方法有哪些？</vt:lpstr>
      <vt:lpstr> 为什么建议大家使用定位对应法？</vt:lpstr>
      <vt:lpstr>一定清楚雅思阅读题型的分类</vt:lpstr>
      <vt:lpstr>官方的难度设定</vt:lpstr>
      <vt:lpstr>剑桥1-4题太老，逐步被市场淘汰  剑桥5-9有与现行难度设定冲突的地方，单刷题型     剑桥10-17非常规范，适合刷套题</vt:lpstr>
      <vt:lpstr>词汇量是关键</vt:lpstr>
      <vt:lpstr>PowerPoint Presentation</vt:lpstr>
      <vt:lpstr>为什么要先做填空题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wentao</dc:creator>
  <cp:lastModifiedBy>yuan terry</cp:lastModifiedBy>
  <cp:revision>233</cp:revision>
  <dcterms:created xsi:type="dcterms:W3CDTF">2019-07-25T05:46:00Z</dcterms:created>
  <dcterms:modified xsi:type="dcterms:W3CDTF">2022-12-26T05:07:59Z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2052-11.8.2.10321</vt:lpwstr>
  </property>
</Properties>
</file>